
<file path=[Content_Types].xml><?xml version="1.0" encoding="utf-8"?>
<Types xmlns="http://schemas.openxmlformats.org/package/2006/content-types">
  <Default Extension="bin" ContentType="application/vnd.ms-office.activeX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activeX/activeX1.xml" ContentType="application/vnd.ms-office.activeX+xml"/>
  <Override PartName="/ppt/activeX/activeX2.xml" ContentType="application/vnd.ms-office.activeX+xml"/>
  <Override PartName="/ppt/activeX/activeX3.xml" ContentType="application/vnd.ms-office.activeX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activeX/activeX4.xml" ContentType="application/vnd.ms-office.activeX+xml"/>
  <Override PartName="/ppt/activeX/activeX5.xml" ContentType="application/vnd.ms-office.activeX+xml"/>
  <Override PartName="/ppt/theme/themeOverride1.xml" ContentType="application/vnd.openxmlformats-officedocument.themeOverrid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4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5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6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7.xml" ContentType="application/vnd.openxmlformats-officedocument.theme+xml"/>
  <Override PartName="/ppt/activeX/activeX6.xml" ContentType="application/vnd.ms-office.activeX+xml"/>
  <Override PartName="/ppt/activeX/activeX7.xml" ContentType="application/vnd.ms-office.activeX+xml"/>
  <Override PartName="/ppt/activeX/activeX8.xml" ContentType="application/vnd.ms-office.activeX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8.xml" ContentType="application/vnd.openxmlformats-officedocument.theme+xml"/>
  <Override PartName="/ppt/activeX/activeX9.xml" ContentType="application/vnd.ms-office.activeX+xml"/>
  <Override PartName="/ppt/activeX/activeX10.xml" ContentType="application/vnd.ms-office.activeX+xml"/>
  <Override PartName="/ppt/activeX/activeX11.xml" ContentType="application/vnd.ms-office.activeX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9.xml" ContentType="application/vnd.openxmlformats-officedocument.theme+xml"/>
  <Override PartName="/ppt/activeX/activeX12.xml" ContentType="application/vnd.ms-office.activeX+xml"/>
  <Override PartName="/ppt/activeX/activeX13.xml" ContentType="application/vnd.ms-office.activeX+xml"/>
  <Override PartName="/ppt/activeX/activeX14.xml" ContentType="application/vnd.ms-office.activeX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10.xml" ContentType="application/vnd.openxmlformats-officedocument.theme+xml"/>
  <Override PartName="/ppt/activeX/activeX15.xml" ContentType="application/vnd.ms-office.activeX+xml"/>
  <Override PartName="/ppt/activeX/activeX16.xml" ContentType="application/vnd.ms-office.activeX+xml"/>
  <Override PartName="/ppt/activeX/activeX17.xml" ContentType="application/vnd.ms-office.activeX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11.xml" ContentType="application/vnd.openxmlformats-officedocument.theme+xml"/>
  <Override PartName="/ppt/activeX/activeX18.xml" ContentType="application/vnd.ms-office.activeX+xml"/>
  <Override PartName="/ppt/activeX/activeX19.xml" ContentType="application/vnd.ms-office.activeX+xml"/>
  <Override PartName="/ppt/activeX/activeX20.xml" ContentType="application/vnd.ms-office.activeX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  <p:sldMasterId id="2147483648" r:id="rId2"/>
    <p:sldMasterId id="2147483661" r:id="rId3"/>
    <p:sldMasterId id="2147483669" r:id="rId4"/>
    <p:sldMasterId id="2147483691" r:id="rId5"/>
    <p:sldMasterId id="2147483699" r:id="rId6"/>
    <p:sldMasterId id="2147483707" r:id="rId7"/>
    <p:sldMasterId id="2147483714" r:id="rId8"/>
    <p:sldMasterId id="2147483721" r:id="rId9"/>
    <p:sldMasterId id="2147483728" r:id="rId10"/>
    <p:sldMasterId id="2147483735" r:id="rId11"/>
  </p:sldMasterIdLst>
  <p:notesMasterIdLst>
    <p:notesMasterId r:id="rId42"/>
  </p:notesMasterIdLst>
  <p:handoutMasterIdLst>
    <p:handoutMasterId r:id="rId43"/>
  </p:handoutMasterIdLst>
  <p:sldIdLst>
    <p:sldId id="328" r:id="rId12"/>
    <p:sldId id="329" r:id="rId13"/>
    <p:sldId id="330" r:id="rId14"/>
    <p:sldId id="343" r:id="rId15"/>
    <p:sldId id="342" r:id="rId16"/>
    <p:sldId id="344" r:id="rId17"/>
    <p:sldId id="345" r:id="rId18"/>
    <p:sldId id="297" r:id="rId19"/>
    <p:sldId id="335" r:id="rId20"/>
    <p:sldId id="336" r:id="rId21"/>
    <p:sldId id="337" r:id="rId22"/>
    <p:sldId id="338" r:id="rId23"/>
    <p:sldId id="339" r:id="rId24"/>
    <p:sldId id="325" r:id="rId25"/>
    <p:sldId id="340" r:id="rId26"/>
    <p:sldId id="350" r:id="rId27"/>
    <p:sldId id="341" r:id="rId28"/>
    <p:sldId id="315" r:id="rId29"/>
    <p:sldId id="346" r:id="rId30"/>
    <p:sldId id="347" r:id="rId31"/>
    <p:sldId id="348" r:id="rId32"/>
    <p:sldId id="322" r:id="rId33"/>
    <p:sldId id="349" r:id="rId34"/>
    <p:sldId id="324" r:id="rId35"/>
    <p:sldId id="356" r:id="rId36"/>
    <p:sldId id="358" r:id="rId37"/>
    <p:sldId id="326" r:id="rId38"/>
    <p:sldId id="357" r:id="rId39"/>
    <p:sldId id="353" r:id="rId40"/>
    <p:sldId id="354" r:id="rId41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12">
          <p15:clr>
            <a:srgbClr val="A4A3A4"/>
          </p15:clr>
        </p15:guide>
        <p15:guide id="2" orient="horz" pos="530">
          <p15:clr>
            <a:srgbClr val="A4A3A4"/>
          </p15:clr>
        </p15:guide>
        <p15:guide id="3" orient="horz" pos="3868">
          <p15:clr>
            <a:srgbClr val="A4A3A4"/>
          </p15:clr>
        </p15:guide>
        <p15:guide id="4" pos="360">
          <p15:clr>
            <a:srgbClr val="A4A3A4"/>
          </p15:clr>
        </p15:guide>
        <p15:guide id="5" pos="540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na KOROLEVA" initials="AK" lastIdx="1" clrIdx="0">
    <p:extLst>
      <p:ext uri="{19B8F6BF-5375-455C-9EA6-DF929625EA0E}">
        <p15:presenceInfo xmlns:p15="http://schemas.microsoft.com/office/powerpoint/2012/main" userId="S-1-5-21-168139140-835478840-2976084611-1139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25" autoAdjust="0"/>
    <p:restoredTop sz="82471" autoAdjust="0"/>
  </p:normalViewPr>
  <p:slideViewPr>
    <p:cSldViewPr snapToGrid="0">
      <p:cViewPr varScale="1">
        <p:scale>
          <a:sx n="84" d="100"/>
          <a:sy n="84" d="100"/>
        </p:scale>
        <p:origin x="1224" y="77"/>
      </p:cViewPr>
      <p:guideLst>
        <p:guide orient="horz" pos="1712"/>
        <p:guide orient="horz" pos="530"/>
        <p:guide orient="horz" pos="3868"/>
        <p:guide pos="360"/>
        <p:guide pos="54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77" d="100"/>
          <a:sy n="77" d="100"/>
        </p:scale>
        <p:origin x="2170" y="8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slide" Target="slides/slide2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notesMaster" Target="notesMasters/notesMaster1.xml"/><Relationship Id="rId47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41" Type="http://schemas.openxmlformats.org/officeDocument/2006/relationships/slide" Target="slides/slide3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slide" Target="slides/slide29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4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handoutMaster" Target="handoutMasters/handoutMaster1.xml"/><Relationship Id="rId48" Type="http://schemas.openxmlformats.org/officeDocument/2006/relationships/tableStyles" Target="tableStyle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10.xml.rels><?xml version="1.0" encoding="UTF-8" standalone="yes"?>
<Relationships xmlns="http://schemas.openxmlformats.org/package/2006/relationships"><Relationship Id="rId1" Type="http://schemas.microsoft.com/office/2006/relationships/activeXControlBinary" Target="activeX10.bin"/></Relationships>
</file>

<file path=ppt/activeX/_rels/activeX11.xml.rels><?xml version="1.0" encoding="UTF-8" standalone="yes"?>
<Relationships xmlns="http://schemas.openxmlformats.org/package/2006/relationships"><Relationship Id="rId1" Type="http://schemas.microsoft.com/office/2006/relationships/activeXControlBinary" Target="activeX11.bin"/></Relationships>
</file>

<file path=ppt/activeX/_rels/activeX12.xml.rels><?xml version="1.0" encoding="UTF-8" standalone="yes"?>
<Relationships xmlns="http://schemas.openxmlformats.org/package/2006/relationships"><Relationship Id="rId1" Type="http://schemas.microsoft.com/office/2006/relationships/activeXControlBinary" Target="activeX12.bin"/></Relationships>
</file>

<file path=ppt/activeX/_rels/activeX13.xml.rels><?xml version="1.0" encoding="UTF-8" standalone="yes"?>
<Relationships xmlns="http://schemas.openxmlformats.org/package/2006/relationships"><Relationship Id="rId1" Type="http://schemas.microsoft.com/office/2006/relationships/activeXControlBinary" Target="activeX13.bin"/></Relationships>
</file>

<file path=ppt/activeX/_rels/activeX14.xml.rels><?xml version="1.0" encoding="UTF-8" standalone="yes"?>
<Relationships xmlns="http://schemas.openxmlformats.org/package/2006/relationships"><Relationship Id="rId1" Type="http://schemas.microsoft.com/office/2006/relationships/activeXControlBinary" Target="activeX14.bin"/></Relationships>
</file>

<file path=ppt/activeX/_rels/activeX15.xml.rels><?xml version="1.0" encoding="UTF-8" standalone="yes"?>
<Relationships xmlns="http://schemas.openxmlformats.org/package/2006/relationships"><Relationship Id="rId1" Type="http://schemas.microsoft.com/office/2006/relationships/activeXControlBinary" Target="activeX15.bin"/></Relationships>
</file>

<file path=ppt/activeX/_rels/activeX16.xml.rels><?xml version="1.0" encoding="UTF-8" standalone="yes"?>
<Relationships xmlns="http://schemas.openxmlformats.org/package/2006/relationships"><Relationship Id="rId1" Type="http://schemas.microsoft.com/office/2006/relationships/activeXControlBinary" Target="activeX16.bin"/></Relationships>
</file>

<file path=ppt/activeX/_rels/activeX17.xml.rels><?xml version="1.0" encoding="UTF-8" standalone="yes"?>
<Relationships xmlns="http://schemas.openxmlformats.org/package/2006/relationships"><Relationship Id="rId1" Type="http://schemas.microsoft.com/office/2006/relationships/activeXControlBinary" Target="activeX17.bin"/></Relationships>
</file>

<file path=ppt/activeX/_rels/activeX18.xml.rels><?xml version="1.0" encoding="UTF-8" standalone="yes"?>
<Relationships xmlns="http://schemas.openxmlformats.org/package/2006/relationships"><Relationship Id="rId1" Type="http://schemas.microsoft.com/office/2006/relationships/activeXControlBinary" Target="activeX18.bin"/></Relationships>
</file>

<file path=ppt/activeX/_rels/activeX19.xml.rels><?xml version="1.0" encoding="UTF-8" standalone="yes"?>
<Relationships xmlns="http://schemas.openxmlformats.org/package/2006/relationships"><Relationship Id="rId1" Type="http://schemas.microsoft.com/office/2006/relationships/activeXControlBinary" Target="activeX19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20.xml.rels><?xml version="1.0" encoding="UTF-8" standalone="yes"?>
<Relationships xmlns="http://schemas.openxmlformats.org/package/2006/relationships"><Relationship Id="rId1" Type="http://schemas.microsoft.com/office/2006/relationships/activeXControlBinary" Target="activeX20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_rels/activeX4.xml.rels><?xml version="1.0" encoding="UTF-8" standalone="yes"?>
<Relationships xmlns="http://schemas.openxmlformats.org/package/2006/relationships"><Relationship Id="rId1" Type="http://schemas.microsoft.com/office/2006/relationships/activeXControlBinary" Target="activeX4.bin"/></Relationships>
</file>

<file path=ppt/activeX/_rels/activeX5.xml.rels><?xml version="1.0" encoding="UTF-8" standalone="yes"?>
<Relationships xmlns="http://schemas.openxmlformats.org/package/2006/relationships"><Relationship Id="rId1" Type="http://schemas.microsoft.com/office/2006/relationships/activeXControlBinary" Target="activeX5.bin"/></Relationships>
</file>

<file path=ppt/activeX/_rels/activeX6.xml.rels><?xml version="1.0" encoding="UTF-8" standalone="yes"?>
<Relationships xmlns="http://schemas.openxmlformats.org/package/2006/relationships"><Relationship Id="rId1" Type="http://schemas.microsoft.com/office/2006/relationships/activeXControlBinary" Target="activeX6.bin"/></Relationships>
</file>

<file path=ppt/activeX/_rels/activeX7.xml.rels><?xml version="1.0" encoding="UTF-8" standalone="yes"?>
<Relationships xmlns="http://schemas.openxmlformats.org/package/2006/relationships"><Relationship Id="rId1" Type="http://schemas.microsoft.com/office/2006/relationships/activeXControlBinary" Target="activeX7.bin"/></Relationships>
</file>

<file path=ppt/activeX/_rels/activeX8.xml.rels><?xml version="1.0" encoding="UTF-8" standalone="yes"?>
<Relationships xmlns="http://schemas.openxmlformats.org/package/2006/relationships"><Relationship Id="rId1" Type="http://schemas.microsoft.com/office/2006/relationships/activeXControlBinary" Target="activeX8.bin"/></Relationships>
</file>

<file path=ppt/activeX/_rels/activeX9.xml.rels><?xml version="1.0" encoding="UTF-8" standalone="yes"?>
<Relationships xmlns="http://schemas.openxmlformats.org/package/2006/relationships"><Relationship Id="rId1" Type="http://schemas.microsoft.com/office/2006/relationships/activeXControlBinary" Target="activeX9.bin"/></Relationships>
</file>

<file path=ppt/activeX/activeX1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10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11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12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13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14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15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16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17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18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19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20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4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5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6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7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8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9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C766AB-B8BC-4752-8B0F-E483729A156F}" type="doc">
      <dgm:prSet loTypeId="urn:microsoft.com/office/officeart/2005/8/layout/radial4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GB"/>
        </a:p>
      </dgm:t>
    </dgm:pt>
    <dgm:pt modelId="{28FEDA58-3BE1-48AF-BE45-B38D94081FF2}">
      <dgm:prSet custT="1"/>
      <dgm:spPr>
        <a:solidFill>
          <a:srgbClr val="FF0000"/>
        </a:solidFill>
      </dgm:spPr>
      <dgm:t>
        <a:bodyPr/>
        <a:lstStyle/>
        <a:p>
          <a:pPr rtl="0"/>
          <a:r>
            <a:rPr lang="ru-RU" sz="2100" b="0" dirty="0" smtClean="0"/>
            <a:t>Стандарты ИСО используется везде</a:t>
          </a:r>
          <a:endParaRPr lang="en-GB" sz="2100" b="0" u="none" dirty="0">
            <a:latin typeface="+mj-lt"/>
          </a:endParaRPr>
        </a:p>
      </dgm:t>
    </dgm:pt>
    <dgm:pt modelId="{1EBB3A62-4B32-40F6-8DC5-D2E2938EC7A9}" type="parTrans" cxnId="{CD9EDD45-9E4B-49AF-8C66-74D4CCA9044E}">
      <dgm:prSet/>
      <dgm:spPr/>
      <dgm:t>
        <a:bodyPr/>
        <a:lstStyle/>
        <a:p>
          <a:endParaRPr lang="en-GB"/>
        </a:p>
      </dgm:t>
    </dgm:pt>
    <dgm:pt modelId="{0C67BD53-A225-4B20-ACED-5D5257B12102}" type="sibTrans" cxnId="{CD9EDD45-9E4B-49AF-8C66-74D4CCA9044E}">
      <dgm:prSet/>
      <dgm:spPr/>
      <dgm:t>
        <a:bodyPr/>
        <a:lstStyle/>
        <a:p>
          <a:endParaRPr lang="en-GB"/>
        </a:p>
      </dgm:t>
    </dgm:pt>
    <dgm:pt modelId="{410C7285-2EA7-4759-AC01-46BA41259F1E}">
      <dgm:prSet custT="1"/>
      <dgm:spPr/>
      <dgm:t>
        <a:bodyPr/>
        <a:lstStyle/>
        <a:p>
          <a:pPr rtl="0"/>
          <a:r>
            <a:rPr lang="ru-RU" sz="1800" b="0" dirty="0" smtClean="0"/>
            <a:t>7 комплексных стратегических программ</a:t>
          </a:r>
          <a:r>
            <a:rPr lang="en-US" sz="1800" b="0" dirty="0" smtClean="0"/>
            <a:t> (CP)</a:t>
          </a:r>
          <a:endParaRPr lang="en-GB" sz="1800" b="0" dirty="0">
            <a:latin typeface="+mj-lt"/>
          </a:endParaRPr>
        </a:p>
      </dgm:t>
    </dgm:pt>
    <dgm:pt modelId="{7C0DEABD-7C10-48F6-9E6A-B3CB34E2280F}" type="parTrans" cxnId="{7448239C-65E1-4FE1-87C9-E74B5490C281}">
      <dgm:prSet/>
      <dgm:spPr/>
      <dgm:t>
        <a:bodyPr/>
        <a:lstStyle/>
        <a:p>
          <a:endParaRPr lang="en-GB"/>
        </a:p>
      </dgm:t>
    </dgm:pt>
    <dgm:pt modelId="{5F4F9A06-203C-4C5B-B2E0-7E99E15D0A86}" type="sibTrans" cxnId="{7448239C-65E1-4FE1-87C9-E74B5490C281}">
      <dgm:prSet/>
      <dgm:spPr/>
      <dgm:t>
        <a:bodyPr/>
        <a:lstStyle/>
        <a:p>
          <a:endParaRPr lang="en-GB"/>
        </a:p>
      </dgm:t>
    </dgm:pt>
    <dgm:pt modelId="{0CB6EFD9-6290-4F55-A72A-A62E4C95164E}">
      <dgm:prSet custT="1"/>
      <dgm:spPr/>
      <dgm:t>
        <a:bodyPr/>
        <a:lstStyle/>
        <a:p>
          <a:pPr rtl="0"/>
          <a:r>
            <a:rPr lang="ru-RU" sz="1800" dirty="0" smtClean="0"/>
            <a:t>Ответственность за </a:t>
          </a:r>
          <a:r>
            <a:rPr lang="en-US" sz="1800" dirty="0" smtClean="0"/>
            <a:t>CP </a:t>
          </a:r>
          <a:r>
            <a:rPr lang="ru-RU" sz="1800" dirty="0" smtClean="0"/>
            <a:t>несут подразделения ИСО/</a:t>
          </a:r>
          <a:r>
            <a:rPr lang="ru-RU" sz="1800" dirty="0" err="1" smtClean="0"/>
            <a:t>ЦС</a:t>
          </a:r>
          <a:r>
            <a:rPr lang="ru-RU" sz="1800" dirty="0" smtClean="0"/>
            <a:t>, </a:t>
          </a:r>
          <a:r>
            <a:rPr lang="en-GB" sz="1800" dirty="0" smtClean="0"/>
            <a:t>совместно с </a:t>
          </a:r>
          <a:r>
            <a:rPr lang="ru-RU" sz="1800" b="0" i="0" dirty="0" smtClean="0"/>
            <a:t>органами управления </a:t>
          </a:r>
          <a:r>
            <a:rPr lang="ru-RU" sz="1800" dirty="0" smtClean="0"/>
            <a:t>ИСО</a:t>
          </a:r>
          <a:endParaRPr lang="en-GB" sz="1800" b="0" dirty="0">
            <a:latin typeface="+mj-lt"/>
          </a:endParaRPr>
        </a:p>
      </dgm:t>
    </dgm:pt>
    <dgm:pt modelId="{2B1A0E50-72BF-4B88-9C8C-047F48B684D4}" type="parTrans" cxnId="{741BA277-6943-4925-940B-37A2EF5A791F}">
      <dgm:prSet/>
      <dgm:spPr/>
      <dgm:t>
        <a:bodyPr/>
        <a:lstStyle/>
        <a:p>
          <a:endParaRPr lang="en-GB"/>
        </a:p>
      </dgm:t>
    </dgm:pt>
    <dgm:pt modelId="{BF2CF488-67B0-4287-BB1F-66E0ACDE2879}" type="sibTrans" cxnId="{741BA277-6943-4925-940B-37A2EF5A791F}">
      <dgm:prSet/>
      <dgm:spPr/>
      <dgm:t>
        <a:bodyPr/>
        <a:lstStyle/>
        <a:p>
          <a:endParaRPr lang="en-GB"/>
        </a:p>
      </dgm:t>
    </dgm:pt>
    <dgm:pt modelId="{432937DC-17FB-4EFA-BE7E-A0A89D281B10}">
      <dgm:prSet custT="1"/>
      <dgm:spPr/>
      <dgm:t>
        <a:bodyPr/>
        <a:lstStyle/>
        <a:p>
          <a:pPr rtl="0"/>
          <a:r>
            <a:rPr lang="ru-RU" sz="1800" b="0" dirty="0" smtClean="0"/>
            <a:t>Реализаци</a:t>
          </a:r>
          <a:r>
            <a:rPr lang="ru-RU" sz="1800" dirty="0" smtClean="0"/>
            <a:t>я</a:t>
          </a:r>
          <a:r>
            <a:rPr lang="ru-RU" sz="1800" b="0" dirty="0" smtClean="0"/>
            <a:t> стратегии</a:t>
          </a:r>
          <a:r>
            <a:rPr lang="en-US" sz="1800" b="0" dirty="0" smtClean="0"/>
            <a:t> </a:t>
          </a:r>
          <a:r>
            <a:rPr lang="ru-RU" sz="1800" dirty="0" smtClean="0"/>
            <a:t>осуществляется под </a:t>
          </a:r>
          <a:r>
            <a:rPr lang="ru-RU" sz="1800" b="0" i="0" dirty="0" smtClean="0"/>
            <a:t>управление</a:t>
          </a:r>
          <a:r>
            <a:rPr lang="ru-RU" sz="1800" i="0" dirty="0" smtClean="0">
              <a:effectLst/>
            </a:rPr>
            <a:t>м</a:t>
          </a:r>
          <a:r>
            <a:rPr lang="ru-RU" sz="1800" i="0" dirty="0" smtClean="0"/>
            <a:t> </a:t>
          </a:r>
          <a:r>
            <a:rPr lang="ru-RU" sz="1800" dirty="0" smtClean="0">
              <a:effectLst/>
            </a:rPr>
            <a:t>Комитета по стратегии и политике (</a:t>
          </a:r>
          <a:r>
            <a:rPr lang="ru-RU" sz="1800" dirty="0" err="1" smtClean="0">
              <a:effectLst/>
            </a:rPr>
            <a:t>CSC</a:t>
          </a:r>
          <a:r>
            <a:rPr lang="ru-RU" sz="1800" dirty="0" smtClean="0">
              <a:effectLst/>
            </a:rPr>
            <a:t>/</a:t>
          </a:r>
          <a:r>
            <a:rPr lang="ru-RU" sz="1800" dirty="0" err="1" smtClean="0">
              <a:effectLst/>
            </a:rPr>
            <a:t>SPC</a:t>
          </a:r>
          <a:r>
            <a:rPr lang="ru-RU" sz="1800" dirty="0" smtClean="0">
              <a:effectLst/>
            </a:rPr>
            <a:t>) </a:t>
          </a:r>
          <a:endParaRPr lang="en-GB" sz="1800" b="0" dirty="0">
            <a:latin typeface="+mj-lt"/>
          </a:endParaRPr>
        </a:p>
      </dgm:t>
    </dgm:pt>
    <dgm:pt modelId="{22AB63E6-6960-438C-B432-F378E4A986A3}" type="parTrans" cxnId="{6CA63198-C703-4A38-B10A-301C0A724293}">
      <dgm:prSet/>
      <dgm:spPr/>
      <dgm:t>
        <a:bodyPr/>
        <a:lstStyle/>
        <a:p>
          <a:endParaRPr lang="en-GB"/>
        </a:p>
      </dgm:t>
    </dgm:pt>
    <dgm:pt modelId="{2FAB7828-0280-4088-BB24-C9463CDE55F5}" type="sibTrans" cxnId="{6CA63198-C703-4A38-B10A-301C0A724293}">
      <dgm:prSet/>
      <dgm:spPr/>
      <dgm:t>
        <a:bodyPr/>
        <a:lstStyle/>
        <a:p>
          <a:endParaRPr lang="en-GB"/>
        </a:p>
      </dgm:t>
    </dgm:pt>
    <dgm:pt modelId="{DF266FD9-217B-49E8-BC1C-E8E7A46D2C12}" type="pres">
      <dgm:prSet presAssocID="{27C766AB-B8BC-4752-8B0F-E483729A156F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A70F340-C633-42E9-8290-D0287E5E3A0C}" type="pres">
      <dgm:prSet presAssocID="{28FEDA58-3BE1-48AF-BE45-B38D94081FF2}" presName="centerShape" presStyleLbl="node0" presStyleIdx="0" presStyleCnt="1" custScaleX="106519" custScaleY="108294" custLinFactNeighborX="-733" custLinFactNeighborY="-244"/>
      <dgm:spPr/>
      <dgm:t>
        <a:bodyPr/>
        <a:lstStyle/>
        <a:p>
          <a:endParaRPr lang="en-GB"/>
        </a:p>
      </dgm:t>
    </dgm:pt>
    <dgm:pt modelId="{32C4681E-A1B9-42E7-9EA7-FB280B5720EE}" type="pres">
      <dgm:prSet presAssocID="{7C0DEABD-7C10-48F6-9E6A-B3CB34E2280F}" presName="parTrans" presStyleLbl="bgSibTrans2D1" presStyleIdx="0" presStyleCnt="3"/>
      <dgm:spPr/>
      <dgm:t>
        <a:bodyPr/>
        <a:lstStyle/>
        <a:p>
          <a:endParaRPr lang="en-GB"/>
        </a:p>
      </dgm:t>
    </dgm:pt>
    <dgm:pt modelId="{350BDBC6-4563-4840-8545-EDF0D174741F}" type="pres">
      <dgm:prSet presAssocID="{410C7285-2EA7-4759-AC01-46BA41259F1E}" presName="node" presStyleLbl="node1" presStyleIdx="0" presStyleCnt="3" custScaleX="11212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A43614C-F963-441B-83B6-7678BA6EC0A3}" type="pres">
      <dgm:prSet presAssocID="{2B1A0E50-72BF-4B88-9C8C-047F48B684D4}" presName="parTrans" presStyleLbl="bgSibTrans2D1" presStyleIdx="1" presStyleCnt="3"/>
      <dgm:spPr/>
      <dgm:t>
        <a:bodyPr/>
        <a:lstStyle/>
        <a:p>
          <a:endParaRPr lang="en-GB"/>
        </a:p>
      </dgm:t>
    </dgm:pt>
    <dgm:pt modelId="{D499BD0F-A753-4F91-A50A-5EE1A4E99C10}" type="pres">
      <dgm:prSet presAssocID="{0CB6EFD9-6290-4F55-A72A-A62E4C95164E}" presName="node" presStyleLbl="node1" presStyleIdx="1" presStyleCnt="3" custScaleX="11212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E2F1685-0437-4D63-9A61-CB88C63382FE}" type="pres">
      <dgm:prSet presAssocID="{22AB63E6-6960-438C-B432-F378E4A986A3}" presName="parTrans" presStyleLbl="bgSibTrans2D1" presStyleIdx="2" presStyleCnt="3"/>
      <dgm:spPr/>
      <dgm:t>
        <a:bodyPr/>
        <a:lstStyle/>
        <a:p>
          <a:endParaRPr lang="en-GB"/>
        </a:p>
      </dgm:t>
    </dgm:pt>
    <dgm:pt modelId="{C570ABAD-05D8-42A4-B632-CC2200332139}" type="pres">
      <dgm:prSet presAssocID="{432937DC-17FB-4EFA-BE7E-A0A89D281B10}" presName="node" presStyleLbl="node1" presStyleIdx="2" presStyleCnt="3" custScaleX="112125" custScaleY="10717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EDEC4A9-75DD-4ABF-B8EE-D55B1C4C2B40}" type="presOf" srcId="{22AB63E6-6960-438C-B432-F378E4A986A3}" destId="{1E2F1685-0437-4D63-9A61-CB88C63382FE}" srcOrd="0" destOrd="0" presId="urn:microsoft.com/office/officeart/2005/8/layout/radial4"/>
    <dgm:cxn modelId="{2FBC5C9C-16C5-4AFA-80FA-BEC531B92B92}" type="presOf" srcId="{432937DC-17FB-4EFA-BE7E-A0A89D281B10}" destId="{C570ABAD-05D8-42A4-B632-CC2200332139}" srcOrd="0" destOrd="0" presId="urn:microsoft.com/office/officeart/2005/8/layout/radial4"/>
    <dgm:cxn modelId="{7448239C-65E1-4FE1-87C9-E74B5490C281}" srcId="{28FEDA58-3BE1-48AF-BE45-B38D94081FF2}" destId="{410C7285-2EA7-4759-AC01-46BA41259F1E}" srcOrd="0" destOrd="0" parTransId="{7C0DEABD-7C10-48F6-9E6A-B3CB34E2280F}" sibTransId="{5F4F9A06-203C-4C5B-B2E0-7E99E15D0A86}"/>
    <dgm:cxn modelId="{741BA277-6943-4925-940B-37A2EF5A791F}" srcId="{28FEDA58-3BE1-48AF-BE45-B38D94081FF2}" destId="{0CB6EFD9-6290-4F55-A72A-A62E4C95164E}" srcOrd="1" destOrd="0" parTransId="{2B1A0E50-72BF-4B88-9C8C-047F48B684D4}" sibTransId="{BF2CF488-67B0-4287-BB1F-66E0ACDE2879}"/>
    <dgm:cxn modelId="{E9DB836D-BA22-4BCE-980D-B246EE514B28}" type="presOf" srcId="{410C7285-2EA7-4759-AC01-46BA41259F1E}" destId="{350BDBC6-4563-4840-8545-EDF0D174741F}" srcOrd="0" destOrd="0" presId="urn:microsoft.com/office/officeart/2005/8/layout/radial4"/>
    <dgm:cxn modelId="{D37F9E0F-B8FB-4E37-9A28-797447CE15C6}" type="presOf" srcId="{27C766AB-B8BC-4752-8B0F-E483729A156F}" destId="{DF266FD9-217B-49E8-BC1C-E8E7A46D2C12}" srcOrd="0" destOrd="0" presId="urn:microsoft.com/office/officeart/2005/8/layout/radial4"/>
    <dgm:cxn modelId="{F302E307-DB42-45CF-AB3A-D91BAA709C45}" type="presOf" srcId="{7C0DEABD-7C10-48F6-9E6A-B3CB34E2280F}" destId="{32C4681E-A1B9-42E7-9EA7-FB280B5720EE}" srcOrd="0" destOrd="0" presId="urn:microsoft.com/office/officeart/2005/8/layout/radial4"/>
    <dgm:cxn modelId="{6CA63198-C703-4A38-B10A-301C0A724293}" srcId="{28FEDA58-3BE1-48AF-BE45-B38D94081FF2}" destId="{432937DC-17FB-4EFA-BE7E-A0A89D281B10}" srcOrd="2" destOrd="0" parTransId="{22AB63E6-6960-438C-B432-F378E4A986A3}" sibTransId="{2FAB7828-0280-4088-BB24-C9463CDE55F5}"/>
    <dgm:cxn modelId="{97CC57A3-32A8-4498-922F-774EC9780196}" type="presOf" srcId="{28FEDA58-3BE1-48AF-BE45-B38D94081FF2}" destId="{5A70F340-C633-42E9-8290-D0287E5E3A0C}" srcOrd="0" destOrd="0" presId="urn:microsoft.com/office/officeart/2005/8/layout/radial4"/>
    <dgm:cxn modelId="{896B3FDC-8B17-45E9-92AC-69E1DB994FD2}" type="presOf" srcId="{0CB6EFD9-6290-4F55-A72A-A62E4C95164E}" destId="{D499BD0F-A753-4F91-A50A-5EE1A4E99C10}" srcOrd="0" destOrd="0" presId="urn:microsoft.com/office/officeart/2005/8/layout/radial4"/>
    <dgm:cxn modelId="{197C6DA6-4BF9-4B04-AEB2-37C2BAC1EA86}" type="presOf" srcId="{2B1A0E50-72BF-4B88-9C8C-047F48B684D4}" destId="{2A43614C-F963-441B-83B6-7678BA6EC0A3}" srcOrd="0" destOrd="0" presId="urn:microsoft.com/office/officeart/2005/8/layout/radial4"/>
    <dgm:cxn modelId="{CD9EDD45-9E4B-49AF-8C66-74D4CCA9044E}" srcId="{27C766AB-B8BC-4752-8B0F-E483729A156F}" destId="{28FEDA58-3BE1-48AF-BE45-B38D94081FF2}" srcOrd="0" destOrd="0" parTransId="{1EBB3A62-4B32-40F6-8DC5-D2E2938EC7A9}" sibTransId="{0C67BD53-A225-4B20-ACED-5D5257B12102}"/>
    <dgm:cxn modelId="{613A1155-E866-4380-9C7D-7B50F65021D3}" type="presParOf" srcId="{DF266FD9-217B-49E8-BC1C-E8E7A46D2C12}" destId="{5A70F340-C633-42E9-8290-D0287E5E3A0C}" srcOrd="0" destOrd="0" presId="urn:microsoft.com/office/officeart/2005/8/layout/radial4"/>
    <dgm:cxn modelId="{4C0F9D7B-8A40-4286-88B5-9169BA8DF4B7}" type="presParOf" srcId="{DF266FD9-217B-49E8-BC1C-E8E7A46D2C12}" destId="{32C4681E-A1B9-42E7-9EA7-FB280B5720EE}" srcOrd="1" destOrd="0" presId="urn:microsoft.com/office/officeart/2005/8/layout/radial4"/>
    <dgm:cxn modelId="{5218BDB4-AC73-46B9-B7CA-682CFB2EC1B2}" type="presParOf" srcId="{DF266FD9-217B-49E8-BC1C-E8E7A46D2C12}" destId="{350BDBC6-4563-4840-8545-EDF0D174741F}" srcOrd="2" destOrd="0" presId="urn:microsoft.com/office/officeart/2005/8/layout/radial4"/>
    <dgm:cxn modelId="{880B16D0-6023-4000-BB1C-B97F0A162EDF}" type="presParOf" srcId="{DF266FD9-217B-49E8-BC1C-E8E7A46D2C12}" destId="{2A43614C-F963-441B-83B6-7678BA6EC0A3}" srcOrd="3" destOrd="0" presId="urn:microsoft.com/office/officeart/2005/8/layout/radial4"/>
    <dgm:cxn modelId="{B6092E69-F621-47CD-8559-B333E39DD0D3}" type="presParOf" srcId="{DF266FD9-217B-49E8-BC1C-E8E7A46D2C12}" destId="{D499BD0F-A753-4F91-A50A-5EE1A4E99C10}" srcOrd="4" destOrd="0" presId="urn:microsoft.com/office/officeart/2005/8/layout/radial4"/>
    <dgm:cxn modelId="{58645DA6-417A-4423-9739-DBCF2427FA9E}" type="presParOf" srcId="{DF266FD9-217B-49E8-BC1C-E8E7A46D2C12}" destId="{1E2F1685-0437-4D63-9A61-CB88C63382FE}" srcOrd="5" destOrd="0" presId="urn:microsoft.com/office/officeart/2005/8/layout/radial4"/>
    <dgm:cxn modelId="{413E3AAF-4487-4188-8CFD-BF6477899BE1}" type="presParOf" srcId="{DF266FD9-217B-49E8-BC1C-E8E7A46D2C12}" destId="{C570ABAD-05D8-42A4-B632-CC2200332139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4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1B95B0-35DA-4320-8EBF-7A5215A7D67C}" type="datetimeFigureOut">
              <a:rPr lang="en-GB" smtClean="0"/>
              <a:t>22/06/2016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753968-743C-422B-AFA1-D28B867552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09088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A7EF42-A50A-4F77-8CB9-86E330A140DF}" type="datetimeFigureOut">
              <a:rPr lang="en-US" smtClean="0"/>
              <a:t>2016-06-22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783F9E-E1AC-4380-9E3A-FB0F91E75F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378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BBCA8-9ADC-40B6-AC8F-938C3ED56C5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3859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BBCA8-9ADC-40B6-AC8F-938C3ED56C5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5256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BBCA8-9ADC-40B6-AC8F-938C3ED56C5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6305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rtl="0"/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BBCA8-9ADC-40B6-AC8F-938C3ED56C5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7446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BBCA8-9ADC-40B6-AC8F-938C3ED56C5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4518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783F9E-E1AC-4380-9E3A-FB0F91E75F1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8576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BBCA8-9ADC-40B6-AC8F-938C3ED56C5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5777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anose="05000000000000000000" pitchFamily="2" charset="2"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9334C8-5EDC-498B-ADDA-FDB67C7B9574}" type="slidenum">
              <a:rPr lang="en-GB">
                <a:solidFill>
                  <a:srgbClr val="000000"/>
                </a:solidFill>
              </a:rPr>
              <a:pPr>
                <a:defRPr/>
              </a:pPr>
              <a:t>16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96056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kern="1200" baseline="0" dirty="0" smtClean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BBCA8-9ADC-40B6-AC8F-938C3ED56C5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5896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8025" y="1463675"/>
            <a:ext cx="5264150" cy="39481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spcAft>
                <a:spcPts val="675"/>
              </a:spcAft>
              <a:buFont typeface="Wingdings" charset="2"/>
              <a:buNone/>
            </a:pPr>
            <a:endParaRPr lang="en-US" baseline="0" dirty="0" smtClean="0"/>
          </a:p>
        </p:txBody>
      </p:sp>
    </p:spTree>
    <p:extLst>
      <p:ext uri="{BB962C8B-B14F-4D97-AF65-F5344CB8AC3E}">
        <p14:creationId xmlns:p14="http://schemas.microsoft.com/office/powerpoint/2010/main" val="16876411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BBCA8-9ADC-40B6-AC8F-938C3ED56C5B}" type="slidenum">
              <a:rPr lang="en-US" smtClean="0">
                <a:solidFill>
                  <a:prstClr val="black"/>
                </a:solidFill>
              </a:rPr>
              <a:pPr/>
              <a:t>19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7481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783F9E-E1AC-4380-9E3A-FB0F91E75F1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211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BBCA8-9ADC-40B6-AC8F-938C3ED56C5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74569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BBCA8-9ADC-40B6-AC8F-938C3ED56C5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71447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BBCA8-9ADC-40B6-AC8F-938C3ED56C5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89354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783F9E-E1AC-4380-9E3A-FB0F91E75F1B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93892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783F9E-E1AC-4380-9E3A-FB0F91E75F1B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36709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783F9E-E1AC-4380-9E3A-FB0F91E75F1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981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783F9E-E1AC-4380-9E3A-FB0F91E75F1B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49781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64050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376909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210CA-7627-4C97-B380-618AB3491703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66545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D52C70-EE11-4295-AB88-B2956FB209C2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3045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BBCA8-9ADC-40B6-AC8F-938C3ED56C5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42147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BBCA8-9ADC-40B6-AC8F-938C3ED56C5B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1310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BBCA8-9ADC-40B6-AC8F-938C3ED56C5B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1444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BBCA8-9ADC-40B6-AC8F-938C3ED56C5B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8236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BBCA8-9ADC-40B6-AC8F-938C3ED56C5B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2218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BBCA8-9ADC-40B6-AC8F-938C3ED56C5B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8822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74688" y="808038"/>
            <a:ext cx="5387975" cy="40417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Rectangle 3"/>
          <p:cNvSpPr>
            <a:spLocks noGrp="1"/>
          </p:cNvSpPr>
          <p:nvPr>
            <p:ph type="body" idx="1"/>
          </p:nvPr>
        </p:nvSpPr>
        <p:spPr bwMode="auto">
          <a:xfrm>
            <a:off x="898497" y="5118436"/>
            <a:ext cx="4940902" cy="484957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9146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783F9E-E1AC-4380-9E3A-FB0F91E75F1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393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Presentation titl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970924"/>
            <a:ext cx="8001000" cy="864111"/>
          </a:xfrm>
        </p:spPr>
        <p:txBody>
          <a:bodyPr>
            <a:normAutofit/>
          </a:bodyPr>
          <a:lstStyle>
            <a:lvl1pPr>
              <a:defRPr sz="4400" baseline="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71500" y="3485617"/>
            <a:ext cx="8001000" cy="2287588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3323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+ Sub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087438"/>
            <a:ext cx="8001000" cy="86411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2276852"/>
            <a:ext cx="8001000" cy="386359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23939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for migration of old PP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60304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0375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de-by-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2"/>
          <p:cNvSpPr>
            <a:spLocks noGrp="1"/>
          </p:cNvSpPr>
          <p:nvPr>
            <p:ph type="body" idx="1"/>
          </p:nvPr>
        </p:nvSpPr>
        <p:spPr>
          <a:xfrm>
            <a:off x="571499" y="2274438"/>
            <a:ext cx="3757655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Espace réservé du contenu 3"/>
          <p:cNvSpPr>
            <a:spLocks noGrp="1"/>
          </p:cNvSpPr>
          <p:nvPr>
            <p:ph sz="half" idx="2"/>
          </p:nvPr>
        </p:nvSpPr>
        <p:spPr>
          <a:xfrm>
            <a:off x="571499" y="3031200"/>
            <a:ext cx="3757655" cy="32677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813369" y="2274438"/>
            <a:ext cx="3759131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813369" y="3031200"/>
            <a:ext cx="3759131" cy="32677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dirty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571500" y="1087438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346415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SO Sans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305800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2600" b="1" i="0">
                <a:solidFill>
                  <a:srgbClr val="18619E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noProof="0" dirty="0" smtClean="0"/>
              <a:t>Cliquez et modifiez le titre</a:t>
            </a:r>
            <a:endParaRPr lang="fr-FR" dirty="0"/>
          </a:p>
        </p:txBody>
      </p:sp>
      <p:sp>
        <p:nvSpPr>
          <p:cNvPr id="10" name="Espace réservé du contenu 2"/>
          <p:cNvSpPr>
            <a:spLocks noGrp="1"/>
          </p:cNvSpPr>
          <p:nvPr>
            <p:ph idx="1"/>
          </p:nvPr>
        </p:nvSpPr>
        <p:spPr>
          <a:xfrm>
            <a:off x="455613" y="1298575"/>
            <a:ext cx="8307387" cy="4568825"/>
          </a:xfrm>
          <a:prstGeom prst="rect">
            <a:avLst/>
          </a:prstGeom>
        </p:spPr>
        <p:txBody>
          <a:bodyPr/>
          <a:lstStyle>
            <a:lvl1pPr marL="0" marR="0" indent="2880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charset="2"/>
              <a:buChar char="§"/>
              <a:tabLst/>
              <a:defRPr sz="2200">
                <a:solidFill>
                  <a:srgbClr val="3C3C3C"/>
                </a:solidFill>
                <a:latin typeface="Arial"/>
                <a:cs typeface="Arial"/>
              </a:defRPr>
            </a:lvl1pPr>
            <a:lvl2pPr marL="360000" marR="0" indent="2880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Lucida Grande"/>
              <a:buChar char="–"/>
              <a:tabLst/>
              <a:defRPr sz="2200">
                <a:solidFill>
                  <a:srgbClr val="3C3C3C"/>
                </a:solidFill>
                <a:latin typeface="Arial"/>
                <a:cs typeface="Arial"/>
              </a:defRPr>
            </a:lvl2pPr>
            <a:lvl3pPr marL="648000" marR="0" indent="2880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Lucida Grande"/>
              <a:buChar char="–"/>
              <a:tabLst/>
              <a:defRPr sz="2200">
                <a:solidFill>
                  <a:srgbClr val="3C3C3C"/>
                </a:solidFill>
                <a:latin typeface="Arial"/>
                <a:cs typeface="Arial"/>
              </a:defRPr>
            </a:lvl3pPr>
          </a:lstStyle>
          <a:p>
            <a:pPr lvl="0"/>
            <a:r>
              <a:rPr lang="fr-FR" noProof="0" dirty="0" smtClean="0"/>
              <a:t>Cliquez pour modifier les styles du texte du masque</a:t>
            </a:r>
          </a:p>
          <a:p>
            <a:pPr lvl="1"/>
            <a:r>
              <a:rPr lang="fr-FR" noProof="0" dirty="0" smtClean="0"/>
              <a:t>Deuxième niveau</a:t>
            </a:r>
          </a:p>
          <a:p>
            <a:pPr lvl="2"/>
            <a:r>
              <a:rPr lang="fr-FR" noProof="0" dirty="0" smtClean="0"/>
              <a:t>Troisième niveau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03225" y="6508750"/>
            <a:ext cx="5624513" cy="3317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>
                <a:solidFill>
                  <a:srgbClr val="808080"/>
                </a:solidFill>
              </a:rPr>
              <a:t>SG/15891893 - 2011-05-12</a:t>
            </a:r>
            <a:endParaRPr lang="en-GB" dirty="0">
              <a:solidFill>
                <a:srgbClr val="80808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225" y="6157913"/>
            <a:ext cx="786447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808080"/>
                </a:solidFill>
              </a:rPr>
              <a:t>Energy Management – </a:t>
            </a:r>
            <a:endParaRPr lang="en-GB" dirty="0">
              <a:solidFill>
                <a:srgbClr val="80808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023225" y="6357938"/>
            <a:ext cx="363538" cy="1825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473E659-4696-4011-B9AE-203E7EBA265D}" type="slidenum">
              <a:rPr lang="en-GB">
                <a:solidFill>
                  <a:srgbClr val="808080"/>
                </a:solidFill>
                <a:latin typeface="Calibri"/>
              </a:rPr>
              <a:pPr/>
              <a:t>‹#›</a:t>
            </a:fld>
            <a:endParaRPr lang="en-GB" dirty="0">
              <a:solidFill>
                <a:srgbClr val="80808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949188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ig pict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pic>
        <p:nvPicPr>
          <p:cNvPr id="6" name="Picture Placeholder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96604" cy="6909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8948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56904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Title - picture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571500" y="2717800"/>
            <a:ext cx="8001000" cy="3422650"/>
          </a:xfrm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512761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Title -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571500" y="2717800"/>
            <a:ext cx="8001000" cy="34083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49235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571500" y="2717800"/>
            <a:ext cx="8001000" cy="3422650"/>
          </a:xfrm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75389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- no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970924"/>
            <a:ext cx="8001000" cy="864111"/>
          </a:xfrm>
        </p:spPr>
        <p:txBody>
          <a:bodyPr>
            <a:normAutofit/>
          </a:bodyPr>
          <a:lstStyle>
            <a:lvl1pPr>
              <a:defRPr sz="4400" baseline="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71500" y="3485617"/>
            <a:ext cx="8001000" cy="2287588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98187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for migration of old PP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23721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856297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de-by-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2"/>
          <p:cNvSpPr>
            <a:spLocks noGrp="1"/>
          </p:cNvSpPr>
          <p:nvPr>
            <p:ph type="body" idx="1"/>
          </p:nvPr>
        </p:nvSpPr>
        <p:spPr>
          <a:xfrm>
            <a:off x="571500" y="1960563"/>
            <a:ext cx="3757655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Espace réservé du contenu 3"/>
          <p:cNvSpPr>
            <a:spLocks noGrp="1"/>
          </p:cNvSpPr>
          <p:nvPr>
            <p:ph sz="half" idx="2"/>
          </p:nvPr>
        </p:nvSpPr>
        <p:spPr>
          <a:xfrm>
            <a:off x="571499" y="2717800"/>
            <a:ext cx="3757655" cy="35811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813369" y="1960563"/>
            <a:ext cx="3759131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813369" y="2717800"/>
            <a:ext cx="3759131" cy="35811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dirty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571500" y="841375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361462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5CEE7-9ED4-4915-BEFA-C25900BA8CB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3481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Title - picture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571500" y="2717800"/>
            <a:ext cx="8001000" cy="3422650"/>
          </a:xfrm>
        </p:spPr>
        <p:txBody>
          <a:bodyPr/>
          <a:lstStyle/>
          <a:p>
            <a:endParaRPr lang="en-US" dirty="0" smtClean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EE06E-06CB-4C20-9258-160E2F9E546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3336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Title -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571500" y="2717800"/>
            <a:ext cx="8001000" cy="34083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F891CE-19F1-4857-940B-067BF8F8349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1556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571500" y="3694470"/>
            <a:ext cx="8001000" cy="2445979"/>
          </a:xfrm>
        </p:spPr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E90F68-05E4-4484-9D2F-CD01C45018C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1072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for migration of old PP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48E53C-2969-4D4A-B1F9-1D8AF34EBDF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9124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B86175-F21C-4B3D-9B98-201AC06090B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14966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de-by-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2"/>
          <p:cNvSpPr>
            <a:spLocks noGrp="1"/>
          </p:cNvSpPr>
          <p:nvPr>
            <p:ph type="body" idx="1"/>
          </p:nvPr>
        </p:nvSpPr>
        <p:spPr>
          <a:xfrm>
            <a:off x="571500" y="1960563"/>
            <a:ext cx="3757655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Espace réservé du contenu 3"/>
          <p:cNvSpPr>
            <a:spLocks noGrp="1"/>
          </p:cNvSpPr>
          <p:nvPr>
            <p:ph sz="half" idx="2"/>
          </p:nvPr>
        </p:nvSpPr>
        <p:spPr>
          <a:xfrm>
            <a:off x="571499" y="2717800"/>
            <a:ext cx="3757655" cy="35811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813369" y="1960563"/>
            <a:ext cx="3759131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813369" y="2717800"/>
            <a:ext cx="3759131" cy="35811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dirty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571500" y="841375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1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348125-94F1-412A-A082-D6E0DF856FD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489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for migration of old PP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260646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5CEE7-9ED4-4915-BEFA-C25900BA8CB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48702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Title - picture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571500" y="2717800"/>
            <a:ext cx="8001000" cy="3422650"/>
          </a:xfrm>
        </p:spPr>
        <p:txBody>
          <a:bodyPr/>
          <a:lstStyle/>
          <a:p>
            <a:endParaRPr lang="en-US" dirty="0" smtClean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EE06E-06CB-4C20-9258-160E2F9E546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90852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Title -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571500" y="2717800"/>
            <a:ext cx="8001000" cy="34083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F891CE-19F1-4857-940B-067BF8F8349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27238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571500" y="3694470"/>
            <a:ext cx="8001000" cy="2445979"/>
          </a:xfrm>
        </p:spPr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E90F68-05E4-4484-9D2F-CD01C45018C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7409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for migration of old PP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48E53C-2969-4D4A-B1F9-1D8AF34EBDF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6120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B86175-F21C-4B3D-9B98-201AC06090B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66390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de-by-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2"/>
          <p:cNvSpPr>
            <a:spLocks noGrp="1"/>
          </p:cNvSpPr>
          <p:nvPr>
            <p:ph type="body" idx="1"/>
          </p:nvPr>
        </p:nvSpPr>
        <p:spPr>
          <a:xfrm>
            <a:off x="571500" y="1960563"/>
            <a:ext cx="3757655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Espace réservé du contenu 3"/>
          <p:cNvSpPr>
            <a:spLocks noGrp="1"/>
          </p:cNvSpPr>
          <p:nvPr>
            <p:ph sz="half" idx="2"/>
          </p:nvPr>
        </p:nvSpPr>
        <p:spPr>
          <a:xfrm>
            <a:off x="571499" y="2717800"/>
            <a:ext cx="3757655" cy="35811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813369" y="1960563"/>
            <a:ext cx="3759131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813369" y="2717800"/>
            <a:ext cx="3759131" cy="35811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dirty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571500" y="841375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1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348125-94F1-412A-A082-D6E0DF856FD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2146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Presentation titl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970924"/>
            <a:ext cx="8001000" cy="864111"/>
          </a:xfrm>
        </p:spPr>
        <p:txBody>
          <a:bodyPr>
            <a:normAutofit/>
          </a:bodyPr>
          <a:lstStyle>
            <a:lvl1pPr>
              <a:defRPr sz="4400" baseline="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71500" y="3485617"/>
            <a:ext cx="8001000" cy="2287588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D420F-841B-4CA5-A1FA-A90DCF746A3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0066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- no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970924"/>
            <a:ext cx="8001000" cy="864111"/>
          </a:xfrm>
        </p:spPr>
        <p:txBody>
          <a:bodyPr>
            <a:normAutofit/>
          </a:bodyPr>
          <a:lstStyle>
            <a:lvl1pPr>
              <a:defRPr sz="4400" baseline="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71500" y="3485617"/>
            <a:ext cx="8001000" cy="2287588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BC36C-18DD-4CD7-8535-4901BED7880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12263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for migration of old PP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773B2-840F-48FB-9743-F1D74BDF88F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699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139917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C92AA-85E3-4D1B-A825-27C4EB6BDA6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13020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de-by-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1499" y="2274438"/>
            <a:ext cx="3757655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71499" y="3031200"/>
            <a:ext cx="3757655" cy="32677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813369" y="2274438"/>
            <a:ext cx="3759131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813369" y="3031200"/>
            <a:ext cx="3759131" cy="32677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dirty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571500" y="1087438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1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C84CE-89BD-4112-8D33-200D2BE6F52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51599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 Title -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571500" y="2717800"/>
            <a:ext cx="8001000" cy="34083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D8F7B-E4A7-4C12-8759-CE129B7E86C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1401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Presentation titl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970924"/>
            <a:ext cx="8001000" cy="864111"/>
          </a:xfrm>
        </p:spPr>
        <p:txBody>
          <a:bodyPr>
            <a:normAutofit/>
          </a:bodyPr>
          <a:lstStyle>
            <a:lvl1pPr>
              <a:defRPr sz="4400" baseline="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71500" y="3485617"/>
            <a:ext cx="8001000" cy="2287588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D420F-841B-4CA5-A1FA-A90DCF746A3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93548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- no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970924"/>
            <a:ext cx="8001000" cy="864111"/>
          </a:xfrm>
        </p:spPr>
        <p:txBody>
          <a:bodyPr>
            <a:normAutofit/>
          </a:bodyPr>
          <a:lstStyle>
            <a:lvl1pPr>
              <a:defRPr sz="4400" baseline="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71500" y="3485617"/>
            <a:ext cx="8001000" cy="2287588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BC36C-18DD-4CD7-8535-4901BED7880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68387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for migration of old PP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773B2-840F-48FB-9743-F1D74BDF88F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01409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C92AA-85E3-4D1B-A825-27C4EB6BDA6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19618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de-by-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1499" y="2274438"/>
            <a:ext cx="3757655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71499" y="3031200"/>
            <a:ext cx="3757655" cy="32677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813369" y="2274438"/>
            <a:ext cx="3759131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813369" y="3031200"/>
            <a:ext cx="3759131" cy="32677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dirty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571500" y="1087438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1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C84CE-89BD-4112-8D33-200D2BE6F52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08582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 Title -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571500" y="2717800"/>
            <a:ext cx="8001000" cy="34083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D8F7B-E4A7-4C12-8759-CE129B7E86C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49099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Presentation titl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970924"/>
            <a:ext cx="8001000" cy="864111"/>
          </a:xfrm>
        </p:spPr>
        <p:txBody>
          <a:bodyPr>
            <a:normAutofit/>
          </a:bodyPr>
          <a:lstStyle>
            <a:lvl1pPr>
              <a:defRPr sz="4400" baseline="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71500" y="3485617"/>
            <a:ext cx="8001000" cy="2287588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D420F-841B-4CA5-A1FA-A90DCF746A3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932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de-by-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1499" y="2274438"/>
            <a:ext cx="3757655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71499" y="3031200"/>
            <a:ext cx="3757655" cy="32677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813369" y="2274438"/>
            <a:ext cx="3759131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813369" y="3031200"/>
            <a:ext cx="3759131" cy="32677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dirty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571500" y="1087438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501058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- no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970924"/>
            <a:ext cx="8001000" cy="864111"/>
          </a:xfrm>
        </p:spPr>
        <p:txBody>
          <a:bodyPr>
            <a:normAutofit/>
          </a:bodyPr>
          <a:lstStyle>
            <a:lvl1pPr>
              <a:defRPr sz="4400" baseline="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71500" y="3485617"/>
            <a:ext cx="8001000" cy="2287588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BC36C-18DD-4CD7-8535-4901BED7880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06911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for migration of old PP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773B2-840F-48FB-9743-F1D74BDF88F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49469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C92AA-85E3-4D1B-A825-27C4EB6BDA6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6251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de-by-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1499" y="2274438"/>
            <a:ext cx="3757655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71499" y="3031200"/>
            <a:ext cx="3757655" cy="32677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813369" y="2274438"/>
            <a:ext cx="3759131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813369" y="3031200"/>
            <a:ext cx="3759131" cy="32677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dirty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571500" y="1087438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1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C84CE-89BD-4112-8D33-200D2BE6F52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33734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 Title -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571500" y="2717800"/>
            <a:ext cx="8001000" cy="34083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D8F7B-E4A7-4C12-8759-CE129B7E86C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06526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+ Sub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087438"/>
            <a:ext cx="8001000" cy="86411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2276852"/>
            <a:ext cx="8001000" cy="386359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724615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Presentation titl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970924"/>
            <a:ext cx="8001000" cy="864111"/>
          </a:xfrm>
        </p:spPr>
        <p:txBody>
          <a:bodyPr>
            <a:normAutofit/>
          </a:bodyPr>
          <a:lstStyle>
            <a:lvl1pPr>
              <a:defRPr sz="4400" baseline="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71500" y="3485617"/>
            <a:ext cx="8001000" cy="2287588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D420F-841B-4CA5-A1FA-A90DCF746A3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45290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- no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970924"/>
            <a:ext cx="8001000" cy="864111"/>
          </a:xfrm>
        </p:spPr>
        <p:txBody>
          <a:bodyPr>
            <a:normAutofit/>
          </a:bodyPr>
          <a:lstStyle>
            <a:lvl1pPr>
              <a:defRPr sz="4400" baseline="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71500" y="3485617"/>
            <a:ext cx="8001000" cy="2287588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BC36C-18DD-4CD7-8535-4901BED7880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97484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for migration of old PP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773B2-840F-48FB-9743-F1D74BDF88F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69813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C92AA-85E3-4D1B-A825-27C4EB6BDA6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488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Title - big picture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571500" y="2717800"/>
            <a:ext cx="8001000" cy="3422650"/>
          </a:xfrm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9218441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de-by-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1499" y="2274438"/>
            <a:ext cx="3757655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71499" y="3031200"/>
            <a:ext cx="3757655" cy="32677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813369" y="2274438"/>
            <a:ext cx="3759131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813369" y="3031200"/>
            <a:ext cx="3759131" cy="32677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dirty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571500" y="1087438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1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C84CE-89BD-4112-8D33-200D2BE6F52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09333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 Title -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571500" y="2717800"/>
            <a:ext cx="8001000" cy="34083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D8F7B-E4A7-4C12-8759-CE129B7E86C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98795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Presentation titl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970924"/>
            <a:ext cx="8001000" cy="864111"/>
          </a:xfrm>
        </p:spPr>
        <p:txBody>
          <a:bodyPr>
            <a:normAutofit/>
          </a:bodyPr>
          <a:lstStyle>
            <a:lvl1pPr>
              <a:defRPr sz="4400" baseline="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71500" y="3485617"/>
            <a:ext cx="8001000" cy="2287588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D420F-841B-4CA5-A1FA-A90DCF746A3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91582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- no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970924"/>
            <a:ext cx="8001000" cy="864111"/>
          </a:xfrm>
        </p:spPr>
        <p:txBody>
          <a:bodyPr>
            <a:normAutofit/>
          </a:bodyPr>
          <a:lstStyle>
            <a:lvl1pPr>
              <a:defRPr sz="4400" baseline="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71500" y="3485617"/>
            <a:ext cx="8001000" cy="2287588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BC36C-18DD-4CD7-8535-4901BED7880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7337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for migration of old PP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773B2-840F-48FB-9743-F1D74BDF88F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91051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C92AA-85E3-4D1B-A825-27C4EB6BDA6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76935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de-by-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1499" y="2274438"/>
            <a:ext cx="3757655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71499" y="3031200"/>
            <a:ext cx="3757655" cy="32677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813369" y="2274438"/>
            <a:ext cx="3759131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813369" y="3031200"/>
            <a:ext cx="3759131" cy="32677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dirty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571500" y="1087438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1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C84CE-89BD-4112-8D33-200D2BE6F52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43133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 Pictur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fr-FR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571500" y="2717800"/>
            <a:ext cx="8001000" cy="3422650"/>
          </a:xfrm>
          <a:prstGeom prst="rect">
            <a:avLst/>
          </a:prstGeom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9458547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850" y="2276852"/>
            <a:ext cx="7994650" cy="386359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A15E2E5-7774-4C56-840D-1D130D22E899}" type="datetimeFigureOut">
              <a:rPr lang="en-US" smtClean="0"/>
              <a:pPr/>
              <a:t>2016-06-22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F3ECD8D-EF22-435F-BA74-DBC050609A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801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Title -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571500" y="2717800"/>
            <a:ext cx="8001000" cy="34083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0748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5852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Pictur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fr-FR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571500" y="2717800"/>
            <a:ext cx="8001000" cy="3422650"/>
          </a:xfrm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19115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6.vml"/><Relationship Id="rId13" Type="http://schemas.openxmlformats.org/officeDocument/2006/relationships/image" Target="../media/image2.wmf"/><Relationship Id="rId3" Type="http://schemas.openxmlformats.org/officeDocument/2006/relationships/slideLayout" Target="../slideLayouts/slideLayout58.xml"/><Relationship Id="rId7" Type="http://schemas.openxmlformats.org/officeDocument/2006/relationships/theme" Target="../theme/theme10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control" Target="../activeX/activeX17.xml"/><Relationship Id="rId5" Type="http://schemas.openxmlformats.org/officeDocument/2006/relationships/slideLayout" Target="../slideLayouts/slideLayout60.xml"/><Relationship Id="rId10" Type="http://schemas.openxmlformats.org/officeDocument/2006/relationships/control" Target="../activeX/activeX16.xml"/><Relationship Id="rId4" Type="http://schemas.openxmlformats.org/officeDocument/2006/relationships/slideLayout" Target="../slideLayouts/slideLayout59.xml"/><Relationship Id="rId9" Type="http://schemas.openxmlformats.org/officeDocument/2006/relationships/control" Target="../activeX/activeX15.xml"/><Relationship Id="rId14" Type="http://schemas.openxmlformats.org/officeDocument/2006/relationships/image" Target="../media/image9.wmf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1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control" Target="../activeX/activeX20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control" Target="../activeX/activeX19.xml"/><Relationship Id="rId5" Type="http://schemas.openxmlformats.org/officeDocument/2006/relationships/slideLayout" Target="../slideLayouts/slideLayout66.xml"/><Relationship Id="rId15" Type="http://schemas.openxmlformats.org/officeDocument/2006/relationships/image" Target="../media/image9.wmf"/><Relationship Id="rId10" Type="http://schemas.openxmlformats.org/officeDocument/2006/relationships/control" Target="../activeX/activeX18.xml"/><Relationship Id="rId4" Type="http://schemas.openxmlformats.org/officeDocument/2006/relationships/slideLayout" Target="../slideLayouts/slideLayout65.xml"/><Relationship Id="rId9" Type="http://schemas.openxmlformats.org/officeDocument/2006/relationships/vmlDrawing" Target="../drawings/vmlDrawing7.vml"/><Relationship Id="rId14" Type="http://schemas.openxmlformats.org/officeDocument/2006/relationships/image" Target="../media/image2.w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control" Target="../activeX/activeX1.xml"/><Relationship Id="rId13" Type="http://schemas.openxmlformats.org/officeDocument/2006/relationships/image" Target="../media/image3.wmf"/><Relationship Id="rId3" Type="http://schemas.openxmlformats.org/officeDocument/2006/relationships/slideLayout" Target="../slideLayouts/slideLayout3.xml"/><Relationship Id="rId7" Type="http://schemas.openxmlformats.org/officeDocument/2006/relationships/vmlDrawing" Target="../drawings/vmlDrawing1.vml"/><Relationship Id="rId12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2.xml"/><Relationship Id="rId11" Type="http://schemas.openxmlformats.org/officeDocument/2006/relationships/image" Target="../media/image1.wmf"/><Relationship Id="rId5" Type="http://schemas.openxmlformats.org/officeDocument/2006/relationships/slideLayout" Target="../slideLayouts/slideLayout5.xml"/><Relationship Id="rId10" Type="http://schemas.openxmlformats.org/officeDocument/2006/relationships/control" Target="../activeX/activeX3.xml"/><Relationship Id="rId4" Type="http://schemas.openxmlformats.org/officeDocument/2006/relationships/slideLayout" Target="../slideLayouts/slideLayout4.xml"/><Relationship Id="rId9" Type="http://schemas.openxmlformats.org/officeDocument/2006/relationships/control" Target="../activeX/activeX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control" Target="../activeX/activeX4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.wmf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10.xml"/><Relationship Id="rId15" Type="http://schemas.openxmlformats.org/officeDocument/2006/relationships/image" Target="../media/image6.wmf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control" Target="../activeX/activeX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5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3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3.vml"/><Relationship Id="rId13" Type="http://schemas.openxmlformats.org/officeDocument/2006/relationships/image" Target="../media/image2.wmf"/><Relationship Id="rId3" Type="http://schemas.openxmlformats.org/officeDocument/2006/relationships/slideLayout" Target="../slideLayouts/slideLayout39.xml"/><Relationship Id="rId7" Type="http://schemas.openxmlformats.org/officeDocument/2006/relationships/theme" Target="../theme/theme7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control" Target="../activeX/activeX8.xml"/><Relationship Id="rId5" Type="http://schemas.openxmlformats.org/officeDocument/2006/relationships/slideLayout" Target="../slideLayouts/slideLayout41.xml"/><Relationship Id="rId10" Type="http://schemas.openxmlformats.org/officeDocument/2006/relationships/control" Target="../activeX/activeX7.xml"/><Relationship Id="rId4" Type="http://schemas.openxmlformats.org/officeDocument/2006/relationships/slideLayout" Target="../slideLayouts/slideLayout40.xml"/><Relationship Id="rId9" Type="http://schemas.openxmlformats.org/officeDocument/2006/relationships/control" Target="../activeX/activeX6.xml"/><Relationship Id="rId14" Type="http://schemas.openxmlformats.org/officeDocument/2006/relationships/image" Target="../media/image9.wmf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4.vml"/><Relationship Id="rId13" Type="http://schemas.openxmlformats.org/officeDocument/2006/relationships/image" Target="../media/image2.wmf"/><Relationship Id="rId3" Type="http://schemas.openxmlformats.org/officeDocument/2006/relationships/slideLayout" Target="../slideLayouts/slideLayout45.xml"/><Relationship Id="rId7" Type="http://schemas.openxmlformats.org/officeDocument/2006/relationships/theme" Target="../theme/theme8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control" Target="../activeX/activeX11.xml"/><Relationship Id="rId5" Type="http://schemas.openxmlformats.org/officeDocument/2006/relationships/slideLayout" Target="../slideLayouts/slideLayout47.xml"/><Relationship Id="rId10" Type="http://schemas.openxmlformats.org/officeDocument/2006/relationships/control" Target="../activeX/activeX10.xml"/><Relationship Id="rId4" Type="http://schemas.openxmlformats.org/officeDocument/2006/relationships/slideLayout" Target="../slideLayouts/slideLayout46.xml"/><Relationship Id="rId9" Type="http://schemas.openxmlformats.org/officeDocument/2006/relationships/control" Target="../activeX/activeX9.xml"/><Relationship Id="rId14" Type="http://schemas.openxmlformats.org/officeDocument/2006/relationships/image" Target="../media/image9.wmf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theme" Target="../theme/theme9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control" Target="../activeX/activeX14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control" Target="../activeX/activeX13.xml"/><Relationship Id="rId5" Type="http://schemas.openxmlformats.org/officeDocument/2006/relationships/slideLayout" Target="../slideLayouts/slideLayout53.xml"/><Relationship Id="rId15" Type="http://schemas.openxmlformats.org/officeDocument/2006/relationships/image" Target="../media/image9.wmf"/><Relationship Id="rId10" Type="http://schemas.openxmlformats.org/officeDocument/2006/relationships/control" Target="../activeX/activeX12.xml"/><Relationship Id="rId4" Type="http://schemas.openxmlformats.org/officeDocument/2006/relationships/slideLayout" Target="../slideLayouts/slideLayout52.xml"/><Relationship Id="rId9" Type="http://schemas.openxmlformats.org/officeDocument/2006/relationships/vmlDrawing" Target="../drawings/vmlDrawing5.vml"/><Relationship Id="rId1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17800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ISO PowerPoint Template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26363325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ctr" defTabSz="914400" rtl="0" eaLnBrk="1" latinLnBrk="0" hangingPunct="1">
        <a:spcBef>
          <a:spcPct val="0"/>
        </a:spcBef>
        <a:buNone/>
        <a:defRPr sz="3600" b="1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17800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25757-945B-4F9A-BDD8-D722A54C023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6422" name="Image1" r:id="rId9" imgW="9144000" imgH="114480"/>
        </mc:Choice>
        <mc:Fallback>
          <p:control name="Image1" r:id="rId9" imgW="9144000" imgH="114480">
            <p:pic>
              <p:nvPicPr>
                <p:cNvPr id="3" name="Image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2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9144000" cy="1174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6423" name="Image2" r:id="rId10" imgW="563760" imgH="769680"/>
        </mc:Choice>
        <mc:Fallback>
          <p:control name="Image2" r:id="rId10" imgW="563760" imgH="769680">
            <p:pic>
              <p:nvPicPr>
                <p:cNvPr id="4" name="Image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71500" y="77788"/>
                  <a:ext cx="566738" cy="7683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6424" name="Image3" r:id="rId11" imgW="556200" imgH="502920"/>
        </mc:Choice>
        <mc:Fallback>
          <p:control name="Image3" r:id="rId11" imgW="556200" imgH="502920">
            <p:pic>
              <p:nvPicPr>
                <p:cNvPr id="5" name="Image3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75933" y="311151"/>
                  <a:ext cx="555955" cy="50509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1595002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17800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25757-945B-4F9A-BDD8-D722A54C023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7446" name="Image1" r:id="rId10" imgW="9144000" imgH="114480"/>
        </mc:Choice>
        <mc:Fallback>
          <p:control name="Image1" r:id="rId10" imgW="9144000" imgH="114480">
            <p:pic>
              <p:nvPicPr>
                <p:cNvPr id="3" name="Image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9144000" cy="1174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7447" name="Image2" r:id="rId11" imgW="563760" imgH="769680"/>
        </mc:Choice>
        <mc:Fallback>
          <p:control name="Image2" r:id="rId11" imgW="563760" imgH="769680">
            <p:pic>
              <p:nvPicPr>
                <p:cNvPr id="4" name="Image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71500" y="77788"/>
                  <a:ext cx="566738" cy="7683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7448" name="Image3" r:id="rId12" imgW="556200" imgH="502920"/>
        </mc:Choice>
        <mc:Fallback>
          <p:control name="Image3" r:id="rId12" imgW="556200" imgH="502920">
            <p:pic>
              <p:nvPicPr>
                <p:cNvPr id="5" name="Image3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5"/>
                <a:srcRect/>
                <a:stretch>
                  <a:fillRect/>
                </a:stretch>
              </p:blipFill>
              <p:spPr bwMode="auto">
                <a:xfrm>
                  <a:off x="575933" y="311151"/>
                  <a:ext cx="555955" cy="50509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303525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3" r:id="rId6"/>
    <p:sldLayoutId id="2147483744" r:id="rId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17800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778" name="Image1" r:id="rId8" imgW="9144000" imgH="114480"/>
        </mc:Choice>
        <mc:Fallback>
          <p:control name="Image1" r:id="rId8" imgW="9144000" imgH="114480">
            <p:pic>
              <p:nvPicPr>
                <p:cNvPr id="3" name="Image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1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9144000" cy="1174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779" name="Image2" r:id="rId9" imgW="563760" imgH="769680"/>
        </mc:Choice>
        <mc:Fallback>
          <p:control name="Image2" r:id="rId9" imgW="563760" imgH="769680">
            <p:pic>
              <p:nvPicPr>
                <p:cNvPr id="4" name="Image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2"/>
                <a:srcRect/>
                <a:stretch>
                  <a:fillRect/>
                </a:stretch>
              </p:blipFill>
              <p:spPr bwMode="auto">
                <a:xfrm>
                  <a:off x="571500" y="77788"/>
                  <a:ext cx="566738" cy="7683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780" name="Image3" r:id="rId10" imgW="502920" imgH="457200"/>
        </mc:Choice>
        <mc:Fallback>
          <p:control name="Image3" r:id="rId10" imgW="502920" imgH="457200">
            <p:pic>
              <p:nvPicPr>
                <p:cNvPr id="5" name="Image3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609600" y="336550"/>
                  <a:ext cx="503238" cy="4572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443503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74" r:id="rId2"/>
    <p:sldLayoutId id="2147483678" r:id="rId3"/>
    <p:sldLayoutId id="2147483682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1087438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7850" y="2276852"/>
            <a:ext cx="7994650" cy="3863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grpSp>
        <p:nvGrpSpPr>
          <p:cNvPr id="2053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8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9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0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1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2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3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4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6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7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8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9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2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3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4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5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6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7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8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9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30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31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48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49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0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1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2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4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5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6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7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8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9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0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1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2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3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4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5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6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7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8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9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</p:spTree>
    <p:controls>
      <mc:AlternateContent xmlns:mc="http://schemas.openxmlformats.org/markup-compatibility/2006">
        <mc:Choice xmlns:v="urn:schemas-microsoft-com:vml" Requires="v">
          <p:control spid="2554" name="Image2" r:id="rId13" imgW="403920" imgH="548640"/>
        </mc:Choice>
        <mc:Fallback>
          <p:control name="Image2" r:id="rId13" imgW="403920" imgH="548640">
            <p:pic>
              <p:nvPicPr>
                <p:cNvPr id="20" name="Image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5"/>
                <a:srcRect/>
                <a:stretch>
                  <a:fillRect/>
                </a:stretch>
              </p:blipFill>
              <p:spPr bwMode="auto">
                <a:xfrm>
                  <a:off x="571500" y="0"/>
                  <a:ext cx="406400" cy="55086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555" name="Image3" r:id="rId14" imgW="358200" imgH="327600"/>
        </mc:Choice>
        <mc:Fallback>
          <p:control name="Image3" r:id="rId14" imgW="358200" imgH="327600">
            <p:pic>
              <p:nvPicPr>
                <p:cNvPr id="21" name="Image3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598488" y="185738"/>
                  <a:ext cx="361950" cy="32702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114780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75" r:id="rId2"/>
    <p:sldLayoutId id="2147483663" r:id="rId3"/>
    <p:sldLayoutId id="2147483664" r:id="rId4"/>
    <p:sldLayoutId id="2147483667" r:id="rId5"/>
    <p:sldLayoutId id="2147483680" r:id="rId6"/>
    <p:sldLayoutId id="2147483681" r:id="rId7"/>
    <p:sldLayoutId id="2147483683" r:id="rId8"/>
    <p:sldLayoutId id="2147483687" r:id="rId9"/>
    <p:sldLayoutId id="2147483690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1087438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7850" y="2276852"/>
            <a:ext cx="7994650" cy="3863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grpSp>
        <p:nvGrpSpPr>
          <p:cNvPr id="2053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</p:spTree>
    <p:extLst>
      <p:ext uri="{BB962C8B-B14F-4D97-AF65-F5344CB8AC3E}">
        <p14:creationId xmlns:p14="http://schemas.microsoft.com/office/powerpoint/2010/main" val="3101421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6" r:id="rId3"/>
    <p:sldLayoutId id="2147483673" r:id="rId4"/>
    <p:sldLayoutId id="2147483684" r:id="rId5"/>
    <p:sldLayoutId id="2147483685" r:id="rId6"/>
    <p:sldLayoutId id="2147483686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1087438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7850" y="2276852"/>
            <a:ext cx="7994650" cy="3863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grpSp>
        <p:nvGrpSpPr>
          <p:cNvPr id="2053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DB9162-3013-43F5-B8F3-E4A62EC5D4E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69EEE-36B1-485B-8E0B-B9DF23C9419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71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1087438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7850" y="2276852"/>
            <a:ext cx="7994650" cy="3863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grpSp>
        <p:nvGrpSpPr>
          <p:cNvPr id="2053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DB9162-3013-43F5-B8F3-E4A62EC5D4E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69EEE-36B1-485B-8E0B-B9DF23C9419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21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17800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25757-945B-4F9A-BDD8-D722A54C023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3350" name="Image1" r:id="rId9" imgW="9144000" imgH="114480"/>
        </mc:Choice>
        <mc:Fallback>
          <p:control name="Image1" r:id="rId9" imgW="9144000" imgH="114480">
            <p:pic>
              <p:nvPicPr>
                <p:cNvPr id="3" name="Image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2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9144000" cy="1174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3351" name="Image2" r:id="rId10" imgW="563760" imgH="769680"/>
        </mc:Choice>
        <mc:Fallback>
          <p:control name="Image2" r:id="rId10" imgW="563760" imgH="769680">
            <p:pic>
              <p:nvPicPr>
                <p:cNvPr id="4" name="Image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71500" y="77788"/>
                  <a:ext cx="566738" cy="7683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3352" name="Image3" r:id="rId11" imgW="556200" imgH="502920"/>
        </mc:Choice>
        <mc:Fallback>
          <p:control name="Image3" r:id="rId11" imgW="556200" imgH="502920">
            <p:pic>
              <p:nvPicPr>
                <p:cNvPr id="5" name="Image3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75933" y="311151"/>
                  <a:ext cx="555955" cy="50509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713851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17800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25757-945B-4F9A-BDD8-D722A54C023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4374" name="Image1" r:id="rId9" imgW="9144000" imgH="114480"/>
        </mc:Choice>
        <mc:Fallback>
          <p:control name="Image1" r:id="rId9" imgW="9144000" imgH="114480">
            <p:pic>
              <p:nvPicPr>
                <p:cNvPr id="3" name="Image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2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9144000" cy="1174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4375" name="Image2" r:id="rId10" imgW="563760" imgH="769680"/>
        </mc:Choice>
        <mc:Fallback>
          <p:control name="Image2" r:id="rId10" imgW="563760" imgH="769680">
            <p:pic>
              <p:nvPicPr>
                <p:cNvPr id="4" name="Image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71500" y="77788"/>
                  <a:ext cx="566738" cy="7683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4376" name="Image3" r:id="rId11" imgW="556200" imgH="502920"/>
        </mc:Choice>
        <mc:Fallback>
          <p:control name="Image3" r:id="rId11" imgW="556200" imgH="502920">
            <p:pic>
              <p:nvPicPr>
                <p:cNvPr id="5" name="Image3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75933" y="311151"/>
                  <a:ext cx="555955" cy="50509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1990556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17800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25757-945B-4F9A-BDD8-D722A54C023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5398" name="Image1" r:id="rId10" imgW="9144000" imgH="114480"/>
        </mc:Choice>
        <mc:Fallback>
          <p:control name="Image1" r:id="rId10" imgW="9144000" imgH="114480">
            <p:pic>
              <p:nvPicPr>
                <p:cNvPr id="3" name="Image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9144000" cy="1174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5399" name="Image2" r:id="rId11" imgW="563760" imgH="769680"/>
        </mc:Choice>
        <mc:Fallback>
          <p:control name="Image2" r:id="rId11" imgW="563760" imgH="769680">
            <p:pic>
              <p:nvPicPr>
                <p:cNvPr id="4" name="Image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71500" y="77788"/>
                  <a:ext cx="566738" cy="7683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5400" name="Image3" r:id="rId12" imgW="556200" imgH="502920"/>
        </mc:Choice>
        <mc:Fallback>
          <p:control name="Image3" r:id="rId12" imgW="556200" imgH="502920">
            <p:pic>
              <p:nvPicPr>
                <p:cNvPr id="5" name="Image3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5"/>
                <a:srcRect/>
                <a:stretch>
                  <a:fillRect/>
                </a:stretch>
              </p:blipFill>
              <p:spPr bwMode="auto">
                <a:xfrm>
                  <a:off x="575933" y="311151"/>
                  <a:ext cx="555955" cy="50509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963717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42" r:id="rId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connect.iso.org/display/members/New+member+rights+for+correspondent+and+subscriber+members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8.xml"/><Relationship Id="rId4" Type="http://schemas.openxmlformats.org/officeDocument/2006/relationships/hyperlink" Target="mailto:tarif@iso.or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o.org/ga2016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inkedin.com/company/iso-international-organization-for-standardization" TargetMode="External"/><Relationship Id="rId3" Type="http://schemas.openxmlformats.org/officeDocument/2006/relationships/hyperlink" Target="mailto:koroleva@iso.org" TargetMode="External"/><Relationship Id="rId7" Type="http://schemas.openxmlformats.org/officeDocument/2006/relationships/hyperlink" Target="https://twitter.com/isostandards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4.xml"/><Relationship Id="rId6" Type="http://schemas.openxmlformats.org/officeDocument/2006/relationships/hyperlink" Target="http://www.facebook.com/isostandards" TargetMode="External"/><Relationship Id="rId5" Type="http://schemas.openxmlformats.org/officeDocument/2006/relationships/hyperlink" Target="http://www.iso.org/" TargetMode="External"/><Relationship Id="rId4" Type="http://schemas.openxmlformats.org/officeDocument/2006/relationships/hyperlink" Target="mailto:central@iso.or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571500" y="1951038"/>
            <a:ext cx="8001000" cy="3542291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dirty="0"/>
              <a:t>Доклад о деятельности ИСО</a:t>
            </a:r>
            <a:r>
              <a:rPr lang="en-US" sz="4800" dirty="0" smtClean="0"/>
              <a:t> </a:t>
            </a:r>
          </a:p>
          <a:p>
            <a:r>
              <a:rPr lang="en-US" sz="4800" dirty="0" smtClean="0"/>
              <a:t>2015/2016</a:t>
            </a:r>
            <a:endParaRPr lang="fr-FR" sz="4800" dirty="0"/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129090" y="5493329"/>
            <a:ext cx="6400801" cy="1251717"/>
          </a:xfrm>
          <a:prstGeom prst="rect">
            <a:avLst/>
          </a:prstGeom>
          <a:solidFill>
            <a:srgbClr val="FF0000"/>
          </a:solidFill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ru-RU" sz="2400" dirty="0">
                <a:solidFill>
                  <a:schemeClr val="bg1"/>
                </a:solidFill>
              </a:rPr>
              <a:t>Анна Королева, </a:t>
            </a:r>
            <a:r>
              <a:rPr lang="ru-RU" sz="2400" dirty="0" smtClean="0">
                <a:solidFill>
                  <a:schemeClr val="bg1"/>
                </a:solidFill>
              </a:rPr>
              <a:t>ИСО</a:t>
            </a:r>
            <a:endParaRPr lang="ru-RU" sz="2400" dirty="0">
              <a:solidFill>
                <a:schemeClr val="bg1"/>
              </a:solidFill>
            </a:endParaRPr>
          </a:p>
          <a:p>
            <a:pPr marL="0" indent="0" algn="r">
              <a:buNone/>
            </a:pPr>
            <a:r>
              <a:rPr lang="en-GB" sz="2400" dirty="0" smtClean="0">
                <a:solidFill>
                  <a:schemeClr val="bg1"/>
                </a:solidFill>
              </a:rPr>
              <a:t>49</a:t>
            </a:r>
            <a:r>
              <a:rPr lang="ru-RU" sz="2400" dirty="0">
                <a:solidFill>
                  <a:schemeClr val="bg1"/>
                </a:solidFill>
              </a:rPr>
              <a:t>-е</a:t>
            </a:r>
            <a:r>
              <a:rPr lang="en-GB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>
                <a:solidFill>
                  <a:schemeClr val="bg1"/>
                </a:solidFill>
              </a:rPr>
              <a:t>заседание </a:t>
            </a:r>
            <a:r>
              <a:rPr lang="ru-RU" sz="2400" dirty="0" err="1">
                <a:solidFill>
                  <a:schemeClr val="bg1"/>
                </a:solidFill>
              </a:rPr>
              <a:t>МГС</a:t>
            </a:r>
            <a:r>
              <a:rPr lang="en-GB" sz="2400" dirty="0" smtClean="0">
                <a:solidFill>
                  <a:schemeClr val="bg1"/>
                </a:solidFill>
              </a:rPr>
              <a:t>, </a:t>
            </a:r>
            <a:r>
              <a:rPr lang="ru-RU" sz="2400" dirty="0">
                <a:solidFill>
                  <a:schemeClr val="bg1"/>
                </a:solidFill>
              </a:rPr>
              <a:t>Баку</a:t>
            </a:r>
            <a:r>
              <a:rPr lang="en-GB" sz="2400" dirty="0" smtClean="0">
                <a:solidFill>
                  <a:schemeClr val="bg1"/>
                </a:solidFill>
              </a:rPr>
              <a:t>, </a:t>
            </a:r>
            <a:r>
              <a:rPr lang="en-GB" sz="2400" dirty="0">
                <a:solidFill>
                  <a:schemeClr val="bg1"/>
                </a:solidFill>
              </a:rPr>
              <a:t>27-28 </a:t>
            </a:r>
            <a:r>
              <a:rPr lang="ru-RU" sz="2400" dirty="0">
                <a:solidFill>
                  <a:schemeClr val="bg1"/>
                </a:solidFill>
              </a:rPr>
              <a:t>июня</a:t>
            </a:r>
            <a:r>
              <a:rPr lang="en-GB" sz="2400" dirty="0" smtClean="0">
                <a:solidFill>
                  <a:schemeClr val="bg1"/>
                </a:solidFill>
              </a:rPr>
              <a:t> </a:t>
            </a:r>
            <a:r>
              <a:rPr lang="en-GB" sz="2400" dirty="0">
                <a:solidFill>
                  <a:schemeClr val="bg1"/>
                </a:solidFill>
              </a:rPr>
              <a:t>2016</a:t>
            </a:r>
          </a:p>
        </p:txBody>
      </p:sp>
    </p:spTree>
    <p:extLst>
      <p:ext uri="{BB962C8B-B14F-4D97-AF65-F5344CB8AC3E}">
        <p14:creationId xmlns:p14="http://schemas.microsoft.com/office/powerpoint/2010/main" val="1791957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371962" y="1990138"/>
            <a:ext cx="8567643" cy="2399461"/>
            <a:chOff x="414992" y="882100"/>
            <a:chExt cx="8567643" cy="2399461"/>
          </a:xfrm>
        </p:grpSpPr>
        <p:grpSp>
          <p:nvGrpSpPr>
            <p:cNvPr id="10" name="Group 9"/>
            <p:cNvGrpSpPr/>
            <p:nvPr/>
          </p:nvGrpSpPr>
          <p:grpSpPr>
            <a:xfrm>
              <a:off x="5990322" y="882100"/>
              <a:ext cx="2992313" cy="2399461"/>
              <a:chOff x="4738614" y="1215000"/>
              <a:chExt cx="2454707" cy="2259329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4738614" y="1215000"/>
                <a:ext cx="2454707" cy="2259329"/>
              </a:xfrm>
              <a:prstGeom prst="rect">
                <a:avLst/>
              </a:prstGeom>
              <a:solidFill>
                <a:srgbClr val="016CA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4780156" y="1381239"/>
                <a:ext cx="2330487" cy="1796772"/>
              </a:xfrm>
              <a:prstGeom prst="rect">
                <a:avLst/>
              </a:prstGeom>
              <a:solidFill>
                <a:srgbClr val="016CA4"/>
              </a:solidFill>
              <a:ln w="2540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sz="5400" b="1" dirty="0" smtClean="0">
                    <a:solidFill>
                      <a:schemeClr val="bg1"/>
                    </a:solidFill>
                  </a:rPr>
                  <a:t>12</a:t>
                </a:r>
                <a:r>
                  <a:rPr lang="fr-CH" sz="2800" b="1" dirty="0" smtClean="0">
                    <a:solidFill>
                      <a:schemeClr val="bg1"/>
                    </a:solidFill>
                  </a:rPr>
                  <a:t> </a:t>
                </a:r>
              </a:p>
              <a:p>
                <a:pPr algn="ctr"/>
                <a:r>
                  <a:rPr lang="ru-RU" sz="3200" b="1" dirty="0" smtClean="0">
                    <a:solidFill>
                      <a:schemeClr val="bg1"/>
                    </a:solidFill>
                  </a:rPr>
                  <a:t>ЧЛЕНОВ </a:t>
                </a:r>
                <a:r>
                  <a:rPr lang="ru-RU" sz="3200" b="1" dirty="0" err="1" smtClean="0">
                    <a:solidFill>
                      <a:schemeClr val="bg1"/>
                    </a:solidFill>
                  </a:rPr>
                  <a:t>МГС</a:t>
                </a:r>
                <a:r>
                  <a:rPr lang="ru-RU" sz="3200" b="1" dirty="0" smtClean="0">
                    <a:solidFill>
                      <a:schemeClr val="bg1"/>
                    </a:solidFill>
                  </a:rPr>
                  <a:t> </a:t>
                </a:r>
                <a:endParaRPr lang="fr-CH" sz="3200" b="1" dirty="0" smtClean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4992" y="903642"/>
              <a:ext cx="2583552" cy="2377919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3168751" y="882100"/>
              <a:ext cx="2574146" cy="2377919"/>
            </a:xfrm>
            <a:prstGeom prst="rect">
              <a:avLst/>
            </a:prstGeom>
            <a:solidFill>
              <a:srgbClr val="016C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100" b="1" dirty="0" smtClean="0"/>
                <a:t>7 </a:t>
              </a:r>
              <a:r>
                <a:rPr lang="ru-RU" sz="2100" b="1" dirty="0" smtClean="0"/>
                <a:t>полноправных членов</a:t>
              </a:r>
              <a:r>
                <a:rPr lang="en-US" sz="2100" b="1" dirty="0" smtClean="0"/>
                <a:t> </a:t>
              </a:r>
            </a:p>
            <a:p>
              <a:pPr algn="ctr"/>
              <a:r>
                <a:rPr lang="en-US" sz="2100" b="1" dirty="0" smtClean="0"/>
                <a:t>+</a:t>
              </a:r>
              <a:endParaRPr lang="en-GB" sz="2100" b="1" dirty="0" smtClean="0"/>
            </a:p>
            <a:p>
              <a:pPr algn="ctr"/>
              <a:r>
                <a:rPr lang="en-GB" sz="2100" b="1" dirty="0" smtClean="0"/>
                <a:t> 5 </a:t>
              </a:r>
              <a:r>
                <a:rPr lang="ru-RU" sz="2100" b="1" dirty="0"/>
                <a:t>членов </a:t>
              </a:r>
              <a:r>
                <a:rPr lang="ru-RU" sz="2100" b="1" dirty="0" smtClean="0"/>
                <a:t> </a:t>
              </a:r>
              <a:r>
                <a:rPr lang="ru-RU" sz="2100" b="1" dirty="0"/>
                <a:t>корреспондентов</a:t>
              </a:r>
              <a:endParaRPr lang="en-US" sz="2100" dirty="0"/>
            </a:p>
          </p:txBody>
        </p:sp>
      </p:grpSp>
    </p:spTree>
    <p:extLst>
      <p:ext uri="{BB962C8B-B14F-4D97-AF65-F5344CB8AC3E}">
        <p14:creationId xmlns:p14="http://schemas.microsoft.com/office/powerpoint/2010/main" val="319605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50577" y="656095"/>
            <a:ext cx="7429500" cy="863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Комитеты по разработке политики</a:t>
            </a:r>
            <a:endParaRPr lang="ru-RU" dirty="0"/>
          </a:p>
        </p:txBody>
      </p:sp>
      <p:sp>
        <p:nvSpPr>
          <p:cNvPr id="19" name="Rectangle 18"/>
          <p:cNvSpPr/>
          <p:nvPr/>
        </p:nvSpPr>
        <p:spPr>
          <a:xfrm>
            <a:off x="404351" y="2564540"/>
            <a:ext cx="2693576" cy="2254393"/>
          </a:xfrm>
          <a:prstGeom prst="rect">
            <a:avLst/>
          </a:prstGeom>
          <a:solidFill>
            <a:srgbClr val="E3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500" b="1" dirty="0"/>
              <a:t>КАСКО</a:t>
            </a:r>
          </a:p>
        </p:txBody>
      </p:sp>
      <p:sp>
        <p:nvSpPr>
          <p:cNvPr id="23" name="Oval 22"/>
          <p:cNvSpPr/>
          <p:nvPr/>
        </p:nvSpPr>
        <p:spPr>
          <a:xfrm>
            <a:off x="2133599" y="2336671"/>
            <a:ext cx="891455" cy="891510"/>
          </a:xfrm>
          <a:prstGeom prst="ellipse">
            <a:avLst/>
          </a:prstGeom>
          <a:solidFill>
            <a:srgbClr val="016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10</a:t>
            </a:r>
            <a:endParaRPr lang="en-US" sz="2000" b="1" dirty="0"/>
          </a:p>
        </p:txBody>
      </p:sp>
      <p:sp>
        <p:nvSpPr>
          <p:cNvPr id="25" name="Rectangle 24"/>
          <p:cNvSpPr/>
          <p:nvPr/>
        </p:nvSpPr>
        <p:spPr>
          <a:xfrm>
            <a:off x="3141406" y="2532760"/>
            <a:ext cx="2693576" cy="2254393"/>
          </a:xfrm>
          <a:prstGeom prst="rect">
            <a:avLst/>
          </a:prstGeom>
          <a:solidFill>
            <a:srgbClr val="E3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500" b="1" dirty="0" err="1"/>
              <a:t>КОПОЛКО</a:t>
            </a:r>
            <a:endParaRPr lang="ru-RU" sz="3500" b="1" dirty="0"/>
          </a:p>
        </p:txBody>
      </p:sp>
      <p:sp>
        <p:nvSpPr>
          <p:cNvPr id="26" name="Oval 25"/>
          <p:cNvSpPr/>
          <p:nvPr/>
        </p:nvSpPr>
        <p:spPr>
          <a:xfrm>
            <a:off x="4870654" y="2335784"/>
            <a:ext cx="891455" cy="891510"/>
          </a:xfrm>
          <a:prstGeom prst="ellipse">
            <a:avLst/>
          </a:prstGeom>
          <a:solidFill>
            <a:srgbClr val="016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7</a:t>
            </a:r>
            <a:endParaRPr lang="en-US" sz="2000" b="1" u="sng" dirty="0"/>
          </a:p>
        </p:txBody>
      </p:sp>
      <p:sp>
        <p:nvSpPr>
          <p:cNvPr id="27" name="Rectangle 26"/>
          <p:cNvSpPr/>
          <p:nvPr/>
        </p:nvSpPr>
        <p:spPr>
          <a:xfrm>
            <a:off x="5878924" y="2532760"/>
            <a:ext cx="2693576" cy="2254393"/>
          </a:xfrm>
          <a:prstGeom prst="rect">
            <a:avLst/>
          </a:prstGeom>
          <a:solidFill>
            <a:srgbClr val="E3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500" b="1" dirty="0" err="1"/>
              <a:t>ДЕВКО</a:t>
            </a:r>
            <a:endParaRPr lang="ru-RU" sz="3500" b="1" dirty="0"/>
          </a:p>
        </p:txBody>
      </p:sp>
      <p:sp>
        <p:nvSpPr>
          <p:cNvPr id="12" name="Oval 11"/>
          <p:cNvSpPr/>
          <p:nvPr/>
        </p:nvSpPr>
        <p:spPr>
          <a:xfrm>
            <a:off x="7608172" y="2335783"/>
            <a:ext cx="891455" cy="891510"/>
          </a:xfrm>
          <a:prstGeom prst="ellipse">
            <a:avLst/>
          </a:prstGeom>
          <a:solidFill>
            <a:srgbClr val="016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12</a:t>
            </a:r>
            <a:endParaRPr lang="en-US" sz="2000" b="1" u="sng" dirty="0"/>
          </a:p>
        </p:txBody>
      </p:sp>
    </p:spTree>
    <p:extLst>
      <p:ext uri="{BB962C8B-B14F-4D97-AF65-F5344CB8AC3E}">
        <p14:creationId xmlns:p14="http://schemas.microsoft.com/office/powerpoint/2010/main" val="39289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304364" y="232634"/>
            <a:ext cx="7429500" cy="863600"/>
          </a:xfrm>
        </p:spPr>
        <p:txBody>
          <a:bodyPr>
            <a:normAutofit/>
          </a:bodyPr>
          <a:lstStyle/>
          <a:p>
            <a:r>
              <a:rPr lang="ru-RU" dirty="0" smtClean="0"/>
              <a:t>Сфера управления ИСО</a:t>
            </a:r>
            <a:endParaRPr lang="ru-RU" dirty="0"/>
          </a:p>
        </p:txBody>
      </p:sp>
      <p:sp>
        <p:nvSpPr>
          <p:cNvPr id="9" name="Rectangle 8"/>
          <p:cNvSpPr/>
          <p:nvPr/>
        </p:nvSpPr>
        <p:spPr>
          <a:xfrm>
            <a:off x="1304364" y="2251916"/>
            <a:ext cx="2969110" cy="2645848"/>
          </a:xfrm>
          <a:prstGeom prst="rect">
            <a:avLst/>
          </a:prstGeom>
          <a:solidFill>
            <a:srgbClr val="E3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500" b="1" dirty="0" smtClean="0"/>
              <a:t>Совет</a:t>
            </a:r>
            <a:endParaRPr lang="en-GB" sz="3500" b="1" dirty="0"/>
          </a:p>
        </p:txBody>
      </p:sp>
      <p:sp>
        <p:nvSpPr>
          <p:cNvPr id="10" name="Oval 9"/>
          <p:cNvSpPr/>
          <p:nvPr/>
        </p:nvSpPr>
        <p:spPr>
          <a:xfrm>
            <a:off x="3290830" y="1728759"/>
            <a:ext cx="982644" cy="1046313"/>
          </a:xfrm>
          <a:prstGeom prst="ellipse">
            <a:avLst/>
          </a:prstGeom>
          <a:solidFill>
            <a:srgbClr val="016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2</a:t>
            </a:r>
            <a:endParaRPr lang="en-US" sz="2000" b="1" dirty="0"/>
          </a:p>
        </p:txBody>
      </p:sp>
      <p:sp>
        <p:nvSpPr>
          <p:cNvPr id="13" name="Rectangle 12"/>
          <p:cNvSpPr/>
          <p:nvPr/>
        </p:nvSpPr>
        <p:spPr>
          <a:xfrm>
            <a:off x="4674489" y="2251916"/>
            <a:ext cx="3166473" cy="2645848"/>
          </a:xfrm>
          <a:prstGeom prst="rect">
            <a:avLst/>
          </a:prstGeom>
          <a:solidFill>
            <a:srgbClr val="E3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500" b="1" dirty="0"/>
              <a:t>Техническое руководящее </a:t>
            </a:r>
            <a:r>
              <a:rPr lang="ru-RU" sz="3500" b="1" dirty="0" smtClean="0"/>
              <a:t>бюро</a:t>
            </a:r>
            <a:endParaRPr lang="en-US" sz="3500" b="1" dirty="0"/>
          </a:p>
        </p:txBody>
      </p:sp>
      <p:sp>
        <p:nvSpPr>
          <p:cNvPr id="14" name="Oval 13"/>
          <p:cNvSpPr/>
          <p:nvPr/>
        </p:nvSpPr>
        <p:spPr>
          <a:xfrm>
            <a:off x="6922091" y="1728759"/>
            <a:ext cx="1047963" cy="1046313"/>
          </a:xfrm>
          <a:prstGeom prst="ellipse">
            <a:avLst/>
          </a:prstGeom>
          <a:solidFill>
            <a:srgbClr val="016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1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791962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161352" y="451187"/>
            <a:ext cx="7429500" cy="863600"/>
          </a:xfrm>
        </p:spPr>
        <p:txBody>
          <a:bodyPr>
            <a:normAutofit/>
          </a:bodyPr>
          <a:lstStyle/>
          <a:p>
            <a:r>
              <a:rPr lang="ru-RU" dirty="0"/>
              <a:t>Разработка </a:t>
            </a:r>
            <a:r>
              <a:rPr lang="ru-RU" dirty="0" smtClean="0"/>
              <a:t>стандартов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500742" y="2478479"/>
            <a:ext cx="3240000" cy="2520000"/>
          </a:xfrm>
          <a:prstGeom prst="rect">
            <a:avLst/>
          </a:prstGeom>
          <a:solidFill>
            <a:srgbClr val="E3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 b="1" dirty="0" smtClean="0"/>
          </a:p>
          <a:p>
            <a:pPr algn="ctr"/>
            <a:r>
              <a:rPr lang="ru-RU" sz="3000" b="1" dirty="0" smtClean="0"/>
              <a:t>Секретариаты</a:t>
            </a:r>
            <a:r>
              <a:rPr lang="en-US" sz="3000" b="1" dirty="0" smtClean="0"/>
              <a:t> </a:t>
            </a:r>
            <a:r>
              <a:rPr lang="ru-RU" sz="3000" b="1" dirty="0" smtClean="0"/>
              <a:t>ИСО</a:t>
            </a:r>
            <a:endParaRPr lang="en-US" sz="3000" b="1" dirty="0" smtClean="0"/>
          </a:p>
          <a:p>
            <a:pPr algn="ctr"/>
            <a:endParaRPr lang="en-US" sz="3000" b="1" dirty="0" smtClean="0"/>
          </a:p>
          <a:p>
            <a:pPr algn="ctr"/>
            <a:r>
              <a:rPr lang="en-US" sz="1600" dirty="0" smtClean="0"/>
              <a:t>1.2% </a:t>
            </a:r>
            <a:r>
              <a:rPr lang="ru-RU" sz="1600" dirty="0" smtClean="0"/>
              <a:t>всех</a:t>
            </a:r>
            <a:r>
              <a:rPr lang="en-US" sz="1600" dirty="0" smtClean="0"/>
              <a:t> </a:t>
            </a:r>
            <a:r>
              <a:rPr lang="ru-RU" sz="1600" dirty="0" smtClean="0"/>
              <a:t>секретариатов</a:t>
            </a:r>
            <a:r>
              <a:rPr lang="en-US" sz="1600" dirty="0" smtClean="0"/>
              <a:t> </a:t>
            </a:r>
            <a:r>
              <a:rPr lang="ru-RU" sz="1600" dirty="0" err="1" smtClean="0"/>
              <a:t>ТК</a:t>
            </a:r>
            <a:r>
              <a:rPr lang="en-US" sz="1600" dirty="0" smtClean="0"/>
              <a:t>/</a:t>
            </a:r>
            <a:r>
              <a:rPr lang="ru-RU" sz="1600" dirty="0" smtClean="0"/>
              <a:t>ПК</a:t>
            </a:r>
            <a:endParaRPr lang="en-US" sz="1600" b="1" dirty="0"/>
          </a:p>
        </p:txBody>
      </p:sp>
      <p:sp>
        <p:nvSpPr>
          <p:cNvPr id="23" name="Oval 22"/>
          <p:cNvSpPr/>
          <p:nvPr/>
        </p:nvSpPr>
        <p:spPr>
          <a:xfrm>
            <a:off x="2867034" y="2159201"/>
            <a:ext cx="891455" cy="891510"/>
          </a:xfrm>
          <a:prstGeom prst="ellipse">
            <a:avLst/>
          </a:prstGeom>
          <a:solidFill>
            <a:srgbClr val="016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9</a:t>
            </a:r>
            <a:endParaRPr lang="en-US" sz="2000" b="1" dirty="0"/>
          </a:p>
        </p:txBody>
      </p:sp>
      <p:sp>
        <p:nvSpPr>
          <p:cNvPr id="25" name="Rectangle 24"/>
          <p:cNvSpPr/>
          <p:nvPr/>
        </p:nvSpPr>
        <p:spPr>
          <a:xfrm>
            <a:off x="4893849" y="2478479"/>
            <a:ext cx="3319072" cy="2520000"/>
          </a:xfrm>
          <a:prstGeom prst="rect">
            <a:avLst/>
          </a:prstGeom>
          <a:solidFill>
            <a:srgbClr val="E3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3500" b="1" dirty="0" smtClean="0"/>
          </a:p>
          <a:p>
            <a:pPr lvl="0" algn="ctr"/>
            <a:r>
              <a:rPr lang="ru-RU" sz="3500" b="1" dirty="0" smtClean="0"/>
              <a:t>Действующие</a:t>
            </a:r>
            <a:r>
              <a:rPr lang="en-US" sz="3500" b="1" dirty="0" smtClean="0"/>
              <a:t> </a:t>
            </a:r>
            <a:r>
              <a:rPr lang="ru-RU" sz="3500" b="1" dirty="0" err="1" smtClean="0"/>
              <a:t>ТК</a:t>
            </a:r>
            <a:r>
              <a:rPr lang="ru-RU" sz="3500" b="1" dirty="0" smtClean="0"/>
              <a:t>/ПК</a:t>
            </a:r>
          </a:p>
          <a:p>
            <a:pPr algn="ctr"/>
            <a:r>
              <a:rPr lang="en-US" sz="1600" dirty="0" smtClean="0"/>
              <a:t>5.8</a:t>
            </a:r>
            <a:r>
              <a:rPr lang="en-US" sz="1600" dirty="0"/>
              <a:t>% </a:t>
            </a:r>
            <a:r>
              <a:rPr lang="ru-RU" sz="1600" dirty="0"/>
              <a:t>от общего числа </a:t>
            </a:r>
            <a:r>
              <a:rPr lang="ru-RU" sz="1600" dirty="0" smtClean="0"/>
              <a:t>П</a:t>
            </a:r>
            <a:r>
              <a:rPr lang="en-US" sz="1600" dirty="0" smtClean="0"/>
              <a:t>-</a:t>
            </a:r>
            <a:r>
              <a:rPr lang="ru-RU" sz="1600" dirty="0" smtClean="0"/>
              <a:t>Членов </a:t>
            </a:r>
            <a:r>
              <a:rPr lang="ru-RU" sz="1600" dirty="0" err="1"/>
              <a:t>ТК</a:t>
            </a:r>
            <a:r>
              <a:rPr lang="ru-RU" sz="1600" dirty="0"/>
              <a:t>/ПК</a:t>
            </a:r>
            <a:endParaRPr lang="en-GB" sz="3500" b="1" dirty="0"/>
          </a:p>
        </p:txBody>
      </p:sp>
      <p:sp>
        <p:nvSpPr>
          <p:cNvPr id="12" name="Oval 11"/>
          <p:cNvSpPr/>
          <p:nvPr/>
        </p:nvSpPr>
        <p:spPr>
          <a:xfrm>
            <a:off x="7418285" y="2159201"/>
            <a:ext cx="891455" cy="891510"/>
          </a:xfrm>
          <a:prstGeom prst="ellipse">
            <a:avLst/>
          </a:prstGeom>
          <a:solidFill>
            <a:srgbClr val="016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501 O</a:t>
            </a:r>
            <a:endParaRPr lang="en-US" sz="2000" b="1" u="sng" dirty="0"/>
          </a:p>
        </p:txBody>
      </p:sp>
      <p:sp>
        <p:nvSpPr>
          <p:cNvPr id="9" name="Oval 8"/>
          <p:cNvSpPr/>
          <p:nvPr/>
        </p:nvSpPr>
        <p:spPr>
          <a:xfrm>
            <a:off x="4876102" y="2159201"/>
            <a:ext cx="891455" cy="891510"/>
          </a:xfrm>
          <a:prstGeom prst="ellipse">
            <a:avLst/>
          </a:prstGeom>
          <a:solidFill>
            <a:srgbClr val="016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817 P</a:t>
            </a:r>
            <a:endParaRPr lang="en-US" sz="2000" b="1" u="sng" dirty="0"/>
          </a:p>
        </p:txBody>
      </p:sp>
    </p:spTree>
    <p:extLst>
      <p:ext uri="{BB962C8B-B14F-4D97-AF65-F5344CB8AC3E}">
        <p14:creationId xmlns:p14="http://schemas.microsoft.com/office/powerpoint/2010/main" val="122549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333797" y="484094"/>
            <a:ext cx="7605807" cy="674090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ru-RU" dirty="0" smtClean="0"/>
              <a:t>Программа</a:t>
            </a:r>
            <a:r>
              <a:rPr lang="en-US" dirty="0" smtClean="0"/>
              <a:t> </a:t>
            </a:r>
            <a:r>
              <a:rPr lang="ru-RU" dirty="0" smtClean="0"/>
              <a:t>ИСО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ru-RU" sz="2900" dirty="0" smtClean="0">
                <a:solidFill>
                  <a:srgbClr val="FF0000"/>
                </a:solidFill>
              </a:rPr>
              <a:t>Новые прав</a:t>
            </a:r>
            <a:r>
              <a:rPr lang="ru-RU" sz="2900" dirty="0">
                <a:solidFill>
                  <a:srgbClr val="FF0000"/>
                </a:solidFill>
              </a:rPr>
              <a:t>а</a:t>
            </a:r>
            <a:r>
              <a:rPr lang="en-US" sz="2900" dirty="0" smtClean="0">
                <a:solidFill>
                  <a:srgbClr val="FF0000"/>
                </a:solidFill>
              </a:rPr>
              <a:t> </a:t>
            </a:r>
            <a:r>
              <a:rPr lang="ru-RU" sz="2900" dirty="0" smtClean="0">
                <a:solidFill>
                  <a:srgbClr val="FF0000"/>
                </a:solidFill>
              </a:rPr>
              <a:t>для членов корреспондентов и</a:t>
            </a:r>
            <a:r>
              <a:rPr lang="en-US" sz="2900" dirty="0" smtClean="0">
                <a:solidFill>
                  <a:srgbClr val="FF0000"/>
                </a:solidFill>
              </a:rPr>
              <a:t> </a:t>
            </a:r>
            <a:r>
              <a:rPr lang="ru-RU" sz="2900" dirty="0" smtClean="0">
                <a:solidFill>
                  <a:srgbClr val="FF0000"/>
                </a:solidFill>
              </a:rPr>
              <a:t>подписчиков 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30352" y="1779283"/>
            <a:ext cx="7969265" cy="4740389"/>
          </a:xfrm>
          <a:prstGeom prst="rect">
            <a:avLst/>
          </a:prstGeom>
        </p:spPr>
        <p:txBody>
          <a:bodyPr numCol="1">
            <a:normAutofit fontScale="62500" lnSpcReduction="20000"/>
          </a:bodyPr>
          <a:lstStyle/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sz="3000" b="1" dirty="0" smtClean="0"/>
              <a:t>2 </a:t>
            </a:r>
            <a:r>
              <a:rPr lang="ru-RU" sz="3000" b="1" dirty="0" smtClean="0"/>
              <a:t> член</a:t>
            </a:r>
            <a:r>
              <a:rPr lang="ru-RU" sz="3000" b="1" dirty="0"/>
              <a:t>а</a:t>
            </a:r>
            <a:r>
              <a:rPr lang="en-US" sz="3000" b="1" dirty="0" smtClean="0"/>
              <a:t> </a:t>
            </a:r>
            <a:r>
              <a:rPr lang="ru-RU" sz="3000" b="1" dirty="0" err="1" smtClean="0"/>
              <a:t>МГС</a:t>
            </a:r>
            <a:r>
              <a:rPr lang="ru-RU" sz="3000" b="1" dirty="0" smtClean="0"/>
              <a:t> </a:t>
            </a:r>
            <a:r>
              <a:rPr lang="ru-RU" sz="3000" dirty="0" smtClean="0"/>
              <a:t>участвую</a:t>
            </a:r>
            <a:r>
              <a:rPr lang="ru-RU" sz="3000" dirty="0"/>
              <a:t>т</a:t>
            </a:r>
            <a:r>
              <a:rPr lang="ru-RU" sz="3000" dirty="0" smtClean="0"/>
              <a:t> </a:t>
            </a:r>
            <a:r>
              <a:rPr lang="ru-RU" sz="3000" dirty="0"/>
              <a:t>в программе </a:t>
            </a:r>
            <a:r>
              <a:rPr lang="en-GB" sz="3000" dirty="0" smtClean="0"/>
              <a:t>:</a:t>
            </a:r>
            <a:endParaRPr lang="en-GB" sz="3000" dirty="0"/>
          </a:p>
          <a:p>
            <a:pPr marL="900113" lvl="1" indent="-342900">
              <a:buFont typeface="Wingdings" panose="05000000000000000000" pitchFamily="2" charset="2"/>
              <a:buChar char="§"/>
            </a:pPr>
            <a:r>
              <a:rPr lang="ru-RU" sz="3000" dirty="0" smtClean="0">
                <a:solidFill>
                  <a:schemeClr val="bg1">
                    <a:lumMod val="50000"/>
                  </a:schemeClr>
                </a:solidFill>
              </a:rPr>
              <a:t>Грузия</a:t>
            </a:r>
            <a:r>
              <a:rPr lang="en-US" sz="3000" dirty="0" smtClean="0">
                <a:solidFill>
                  <a:schemeClr val="bg1">
                    <a:lumMod val="50000"/>
                  </a:schemeClr>
                </a:solidFill>
              </a:rPr>
              <a:t>:</a:t>
            </a:r>
          </a:p>
          <a:p>
            <a:pPr marL="1243013" lvl="2" indent="-285750"/>
            <a:r>
              <a:rPr lang="ru-RU" sz="3000" dirty="0"/>
              <a:t>ИСО/</a:t>
            </a:r>
            <a:r>
              <a:rPr lang="ru-RU" sz="3000" dirty="0" err="1"/>
              <a:t>ТК</a:t>
            </a:r>
            <a:r>
              <a:rPr lang="en-US" sz="3000" dirty="0"/>
              <a:t> </a:t>
            </a:r>
            <a:r>
              <a:rPr lang="en-GB" sz="3000" dirty="0"/>
              <a:t>34 </a:t>
            </a:r>
            <a:r>
              <a:rPr lang="ru-RU" sz="3000" dirty="0"/>
              <a:t>Пищевые продукты</a:t>
            </a:r>
            <a:endParaRPr lang="en-GB" sz="3000" dirty="0"/>
          </a:p>
          <a:p>
            <a:pPr marL="1243013" lvl="2" indent="-285750"/>
            <a:r>
              <a:rPr lang="ru-RU" sz="3000" dirty="0"/>
              <a:t>ИСО/</a:t>
            </a:r>
            <a:r>
              <a:rPr lang="ru-RU" sz="3000" dirty="0" err="1"/>
              <a:t>ТК</a:t>
            </a:r>
            <a:r>
              <a:rPr lang="en-US" sz="3000" dirty="0"/>
              <a:t> </a:t>
            </a:r>
            <a:r>
              <a:rPr lang="en-GB" sz="3000" dirty="0"/>
              <a:t>147 </a:t>
            </a:r>
            <a:r>
              <a:rPr lang="ru-RU" sz="3000" dirty="0"/>
              <a:t>Качество воды</a:t>
            </a:r>
            <a:endParaRPr lang="en-GB" sz="3000" dirty="0"/>
          </a:p>
          <a:p>
            <a:pPr marL="1243013" lvl="2" indent="-285750"/>
            <a:r>
              <a:rPr lang="ru-RU" sz="3000" dirty="0"/>
              <a:t>ИСО/</a:t>
            </a:r>
            <a:r>
              <a:rPr lang="ru-RU" sz="3000" dirty="0" err="1"/>
              <a:t>ТК</a:t>
            </a:r>
            <a:r>
              <a:rPr lang="en-GB" sz="3000" dirty="0"/>
              <a:t> 176 </a:t>
            </a:r>
            <a:r>
              <a:rPr lang="ru-RU" sz="3000" dirty="0"/>
              <a:t>Управление качеством и обеспечение качества</a:t>
            </a:r>
            <a:endParaRPr lang="en-US" sz="3000" dirty="0"/>
          </a:p>
          <a:p>
            <a:pPr marL="1243013" lvl="2" indent="-285750"/>
            <a:r>
              <a:rPr lang="ru-RU" sz="3000" dirty="0"/>
              <a:t>ИСО/</a:t>
            </a:r>
            <a:r>
              <a:rPr lang="ru-RU" sz="3000" dirty="0" err="1"/>
              <a:t>ТК</a:t>
            </a:r>
            <a:r>
              <a:rPr lang="en-GB" sz="3000" dirty="0"/>
              <a:t> 228 </a:t>
            </a:r>
            <a:r>
              <a:rPr lang="ru-RU" sz="3000" dirty="0" smtClean="0"/>
              <a:t>Туризм </a:t>
            </a:r>
            <a:r>
              <a:rPr lang="ru-RU" sz="3000" dirty="0"/>
              <a:t>и услуги в сфере туризма</a:t>
            </a:r>
            <a:endParaRPr lang="en-GB" sz="3000" dirty="0"/>
          </a:p>
          <a:p>
            <a:pPr marL="1243013" lvl="2" indent="-285750"/>
            <a:r>
              <a:rPr lang="ru-RU" sz="3000" dirty="0"/>
              <a:t>ИСО/</a:t>
            </a:r>
            <a:r>
              <a:rPr lang="ru-RU" sz="3000" dirty="0" err="1"/>
              <a:t>ТК</a:t>
            </a:r>
            <a:r>
              <a:rPr lang="en-GB" sz="3000" dirty="0"/>
              <a:t> 242 </a:t>
            </a:r>
            <a:r>
              <a:rPr lang="ru-RU" sz="3000" dirty="0" smtClean="0"/>
              <a:t>Управление </a:t>
            </a:r>
            <a:r>
              <a:rPr lang="ru-RU" sz="3000" dirty="0"/>
              <a:t>электроэнергией</a:t>
            </a:r>
            <a:endParaRPr lang="en-US" sz="3000" dirty="0"/>
          </a:p>
          <a:p>
            <a:pPr marL="900113" lvl="1" indent="-342900">
              <a:buFont typeface="Wingdings" panose="05000000000000000000" pitchFamily="2" charset="2"/>
              <a:buChar char="§"/>
            </a:pPr>
            <a:r>
              <a:rPr lang="ru-RU" sz="3000" dirty="0" smtClean="0">
                <a:solidFill>
                  <a:schemeClr val="bg1">
                    <a:lumMod val="50000"/>
                  </a:schemeClr>
                </a:solidFill>
              </a:rPr>
              <a:t>Республика Молдова</a:t>
            </a:r>
            <a:endParaRPr lang="en-US" sz="30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1243013" lvl="2" indent="-285750"/>
            <a:r>
              <a:rPr lang="ru-RU" sz="3000" dirty="0" smtClean="0"/>
              <a:t>КАСКО</a:t>
            </a:r>
            <a:endParaRPr lang="ru-RU" sz="3000" dirty="0"/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sz="3000" b="1" dirty="0" smtClean="0">
                <a:solidFill>
                  <a:schemeClr val="tx1">
                    <a:lumMod val="50000"/>
                  </a:schemeClr>
                </a:solidFill>
              </a:rPr>
              <a:t>Поддержка</a:t>
            </a:r>
            <a:endParaRPr lang="en-US" sz="3000" b="1" dirty="0" smtClean="0">
              <a:solidFill>
                <a:schemeClr val="tx1">
                  <a:lumMod val="50000"/>
                </a:schemeClr>
              </a:solidFill>
            </a:endParaRPr>
          </a:p>
          <a:p>
            <a:pPr marL="900113" lvl="1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ru-RU" sz="3000" dirty="0" smtClean="0">
                <a:solidFill>
                  <a:schemeClr val="tx1">
                    <a:lumMod val="50000"/>
                  </a:schemeClr>
                </a:solidFill>
              </a:rPr>
              <a:t>Спонсорская поддержка</a:t>
            </a:r>
            <a:r>
              <a:rPr lang="en-US" sz="3000" dirty="0" smtClean="0"/>
              <a:t> </a:t>
            </a:r>
            <a:r>
              <a:rPr lang="ru-RU" sz="3000" dirty="0"/>
              <a:t>для участников  из развивающихся стран</a:t>
            </a:r>
            <a:r>
              <a:rPr lang="en-US" sz="3000" dirty="0"/>
              <a:t> </a:t>
            </a:r>
            <a:r>
              <a:rPr lang="ru-RU" sz="3000" dirty="0"/>
              <a:t>до </a:t>
            </a:r>
            <a:r>
              <a:rPr lang="en-US" sz="3000" dirty="0"/>
              <a:t>3 </a:t>
            </a:r>
            <a:r>
              <a:rPr lang="ru-RU" sz="3000" dirty="0"/>
              <a:t>поездок</a:t>
            </a:r>
            <a:r>
              <a:rPr lang="en-GB" sz="3000" dirty="0"/>
              <a:t> </a:t>
            </a:r>
            <a:r>
              <a:rPr lang="ru-RU" sz="3000" dirty="0"/>
              <a:t>для участия в</a:t>
            </a:r>
            <a:r>
              <a:rPr lang="en-US" sz="3000" dirty="0"/>
              <a:t> </a:t>
            </a:r>
            <a:r>
              <a:rPr lang="ru-RU" sz="3000" dirty="0"/>
              <a:t>совещаниях</a:t>
            </a:r>
            <a:r>
              <a:rPr lang="en-US" sz="3000" dirty="0"/>
              <a:t> P</a:t>
            </a:r>
            <a:r>
              <a:rPr lang="ru-RU" sz="3000" dirty="0"/>
              <a:t>Г</a:t>
            </a:r>
            <a:endParaRPr lang="en-US" sz="3000" dirty="0"/>
          </a:p>
          <a:p>
            <a:pPr marL="900113" lvl="1" indent="-342900">
              <a:buFont typeface="Wingdings" panose="05000000000000000000" pitchFamily="2" charset="2"/>
              <a:buChar char="§"/>
            </a:pPr>
            <a:r>
              <a:rPr lang="ru-RU" sz="3000" dirty="0" smtClean="0"/>
              <a:t>курсы подготовки</a:t>
            </a:r>
            <a:endParaRPr lang="en-US" sz="3000" dirty="0"/>
          </a:p>
          <a:p>
            <a:pPr marL="342900" lvl="1" indent="-3429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sz="3000" dirty="0">
                <a:solidFill>
                  <a:schemeClr val="tx1">
                    <a:lumMod val="50000"/>
                  </a:schemeClr>
                </a:solidFill>
              </a:rPr>
              <a:t>Для </a:t>
            </a:r>
            <a:r>
              <a:rPr lang="ru-RU" sz="3000" b="1" dirty="0" smtClean="0">
                <a:solidFill>
                  <a:schemeClr val="tx1">
                    <a:lumMod val="50000"/>
                  </a:schemeClr>
                </a:solidFill>
              </a:rPr>
              <a:t>дополнительной </a:t>
            </a:r>
            <a:r>
              <a:rPr lang="ru-RU" sz="3000" b="1" dirty="0">
                <a:solidFill>
                  <a:schemeClr val="tx1">
                    <a:lumMod val="50000"/>
                  </a:schemeClr>
                </a:solidFill>
              </a:rPr>
              <a:t>информации</a:t>
            </a:r>
            <a:r>
              <a:rPr lang="en-US" sz="3000" dirty="0">
                <a:solidFill>
                  <a:schemeClr val="tx1">
                    <a:lumMod val="50000"/>
                  </a:schemeClr>
                </a:solidFill>
              </a:rPr>
              <a:t>: </a:t>
            </a:r>
            <a:r>
              <a:rPr lang="en-US" sz="3000" dirty="0">
                <a:solidFill>
                  <a:schemeClr val="tx1">
                    <a:lumMod val="50000"/>
                  </a:schemeClr>
                </a:solidFill>
                <a:hlinkClick r:id="rId3"/>
              </a:rPr>
              <a:t>ISO Connect</a:t>
            </a:r>
            <a:r>
              <a:rPr lang="en-US" sz="3000" dirty="0" smtClean="0">
                <a:solidFill>
                  <a:schemeClr val="tx1">
                    <a:lumMod val="50000"/>
                  </a:schemeClr>
                </a:solidFill>
                <a:hlinkClick r:id="rId3"/>
              </a:rPr>
              <a:t>.</a:t>
            </a:r>
            <a:endParaRPr lang="en-US" sz="30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sz="3000" b="1" dirty="0">
                <a:solidFill>
                  <a:schemeClr val="tx1">
                    <a:lumMod val="50000"/>
                  </a:schemeClr>
                </a:solidFill>
              </a:rPr>
              <a:t>Контакт</a:t>
            </a:r>
            <a:r>
              <a:rPr lang="ru-RU" sz="3000" dirty="0">
                <a:solidFill>
                  <a:schemeClr val="tx1">
                    <a:lumMod val="50000"/>
                  </a:schemeClr>
                </a:solidFill>
              </a:rPr>
              <a:t> в </a:t>
            </a:r>
            <a:r>
              <a:rPr lang="ru-RU" sz="3000" dirty="0" smtClean="0"/>
              <a:t>ИСО/</a:t>
            </a:r>
            <a:r>
              <a:rPr lang="ru-RU" sz="3000" dirty="0" err="1" smtClean="0">
                <a:solidFill>
                  <a:schemeClr val="tx1">
                    <a:lumMod val="50000"/>
                  </a:schemeClr>
                </a:solidFill>
              </a:rPr>
              <a:t>ЦС</a:t>
            </a:r>
            <a:r>
              <a:rPr lang="ru-RU" sz="3000" dirty="0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3000" dirty="0" smtClean="0">
                <a:solidFill>
                  <a:schemeClr val="tx1">
                    <a:lumMod val="50000"/>
                  </a:schemeClr>
                </a:solidFill>
              </a:rPr>
              <a:t>: </a:t>
            </a:r>
            <a:r>
              <a:rPr lang="en-US" sz="3000" dirty="0" err="1" smtClean="0">
                <a:solidFill>
                  <a:schemeClr val="tx1">
                    <a:lumMod val="50000"/>
                  </a:schemeClr>
                </a:solidFill>
                <a:hlinkClick r:id="rId4"/>
              </a:rPr>
              <a:t>tarif@iso.org</a:t>
            </a:r>
            <a:endParaRPr lang="en-US" sz="3000" dirty="0" smtClean="0">
              <a:solidFill>
                <a:schemeClr val="tx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996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408"/>
            <a:ext cx="9144000" cy="6848592"/>
          </a:xfrm>
        </p:spPr>
      </p:pic>
      <p:sp>
        <p:nvSpPr>
          <p:cNvPr id="6" name="Text Placeholder 4"/>
          <p:cNvSpPr txBox="1">
            <a:spLocks/>
          </p:cNvSpPr>
          <p:nvPr/>
        </p:nvSpPr>
        <p:spPr>
          <a:xfrm>
            <a:off x="0" y="5471812"/>
            <a:ext cx="8572501" cy="647123"/>
          </a:xfrm>
          <a:prstGeom prst="rect">
            <a:avLst/>
          </a:prstGeom>
          <a:solidFill>
            <a:srgbClr val="FF0000"/>
          </a:solidFill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</a:rPr>
              <a:t>Реализация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стратегии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ИСО</a:t>
            </a:r>
            <a:r>
              <a:rPr lang="en-US" b="1" dirty="0" smtClean="0">
                <a:solidFill>
                  <a:schemeClr val="bg1"/>
                </a:solidFill>
              </a:rPr>
              <a:t> 2016-2020  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378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8634" y="270207"/>
            <a:ext cx="4702919" cy="6232118"/>
          </a:xfrm>
          <a:prstGeom prst="rect">
            <a:avLst/>
          </a:prstGeom>
        </p:spPr>
      </p:pic>
      <p:sp>
        <p:nvSpPr>
          <p:cNvPr id="3" name="Title 3"/>
          <p:cNvSpPr txBox="1">
            <a:spLocks/>
          </p:cNvSpPr>
          <p:nvPr/>
        </p:nvSpPr>
        <p:spPr>
          <a:xfrm>
            <a:off x="492112" y="1168938"/>
            <a:ext cx="6654426" cy="155508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000" dirty="0"/>
              <a:t>Стратегические направления </a:t>
            </a:r>
            <a:endParaRPr lang="en-US" sz="3000" dirty="0" smtClean="0"/>
          </a:p>
          <a:p>
            <a:pPr algn="l"/>
            <a:endParaRPr lang="fr-CH" sz="3000" dirty="0" smtClean="0"/>
          </a:p>
          <a:p>
            <a:pPr algn="l"/>
            <a:r>
              <a:rPr lang="fr-CH" sz="3000" dirty="0" smtClean="0"/>
              <a:t>2016-2020</a:t>
            </a:r>
            <a:endParaRPr lang="fr-CH" sz="3000" dirty="0"/>
          </a:p>
        </p:txBody>
      </p:sp>
    </p:spTree>
    <p:extLst>
      <p:ext uri="{BB962C8B-B14F-4D97-AF65-F5344CB8AC3E}">
        <p14:creationId xmlns:p14="http://schemas.microsoft.com/office/powerpoint/2010/main" val="8922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618" y="1086522"/>
            <a:ext cx="7301275" cy="56418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459189" y="161365"/>
            <a:ext cx="6415407" cy="1409251"/>
          </a:xfrm>
        </p:spPr>
        <p:txBody>
          <a:bodyPr>
            <a:normAutofit/>
          </a:bodyPr>
          <a:lstStyle/>
          <a:p>
            <a:r>
              <a:rPr lang="ru-RU" dirty="0"/>
              <a:t>Стратегическая </a:t>
            </a:r>
            <a:r>
              <a:rPr lang="ru-RU" dirty="0" smtClean="0"/>
              <a:t>карта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426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358900" y="158022"/>
            <a:ext cx="6870700" cy="942975"/>
          </a:xfrm>
        </p:spPr>
        <p:txBody>
          <a:bodyPr>
            <a:noAutofit/>
          </a:bodyPr>
          <a:lstStyle/>
          <a:p>
            <a:r>
              <a:rPr lang="ru-RU" dirty="0" smtClean="0"/>
              <a:t>Реализации стратегии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973875661"/>
              </p:ext>
            </p:extLst>
          </p:nvPr>
        </p:nvGraphicFramePr>
        <p:xfrm>
          <a:off x="611692" y="1465412"/>
          <a:ext cx="7747000" cy="5146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9095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82848" y="84205"/>
            <a:ext cx="7678272" cy="980801"/>
          </a:xfrm>
        </p:spPr>
        <p:txBody>
          <a:bodyPr>
            <a:noAutofit/>
          </a:bodyPr>
          <a:lstStyle/>
          <a:p>
            <a:pPr lvl="0" algn="l"/>
            <a:r>
              <a:rPr lang="ru-RU" dirty="0">
                <a:solidFill>
                  <a:srgbClr val="FF0000"/>
                </a:solidFill>
              </a:rPr>
              <a:t>7</a:t>
            </a:r>
            <a:r>
              <a:rPr lang="ru-RU" dirty="0"/>
              <a:t> </a:t>
            </a:r>
            <a:r>
              <a:rPr lang="ru-RU" dirty="0" smtClean="0"/>
              <a:t>стратегических </a:t>
            </a:r>
            <a:r>
              <a:rPr lang="ru-RU" dirty="0"/>
              <a:t>программ</a:t>
            </a:r>
            <a:r>
              <a:rPr lang="en-US" dirty="0"/>
              <a:t> </a:t>
            </a:r>
            <a:r>
              <a:rPr lang="en-US" dirty="0" smtClean="0"/>
              <a:t>(CP</a:t>
            </a:r>
            <a:r>
              <a:rPr lang="en-US" dirty="0"/>
              <a:t>)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4564444"/>
              </p:ext>
            </p:extLst>
          </p:nvPr>
        </p:nvGraphicFramePr>
        <p:xfrm>
          <a:off x="484095" y="1065006"/>
          <a:ext cx="8390964" cy="564745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796988"/>
                <a:gridCol w="2796988"/>
                <a:gridCol w="2796988"/>
              </a:tblGrid>
              <a:tr h="514838">
                <a:tc>
                  <a:txBody>
                    <a:bodyPr/>
                    <a:lstStyle/>
                    <a:p>
                      <a:pPr algn="ctr"/>
                      <a:r>
                        <a:rPr lang="ru-RU" sz="1400" b="1" noProof="0" dirty="0" smtClean="0">
                          <a:solidFill>
                            <a:schemeClr val="bg1"/>
                          </a:solidFill>
                        </a:rPr>
                        <a:t>Стратегическая</a:t>
                      </a:r>
                      <a:r>
                        <a:rPr lang="ru-RU" sz="1400" b="1" baseline="0" noProof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ru-RU" sz="1400" b="1" noProof="0" dirty="0" smtClean="0">
                          <a:solidFill>
                            <a:schemeClr val="bg1"/>
                          </a:solidFill>
                        </a:rPr>
                        <a:t>программа </a:t>
                      </a:r>
                      <a:endParaRPr lang="ru-RU" sz="1400" b="1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noProof="0" dirty="0" smtClean="0">
                          <a:solidFill>
                            <a:schemeClr val="bg1"/>
                          </a:solidFill>
                        </a:rPr>
                        <a:t>Подразделения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noProof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b="1" noProof="0" dirty="0" smtClean="0">
                          <a:solidFill>
                            <a:schemeClr val="bg1"/>
                          </a:solidFill>
                        </a:rPr>
                        <a:t>ИСО/</a:t>
                      </a:r>
                      <a:r>
                        <a:rPr lang="ru-RU" sz="1400" b="1" noProof="0" dirty="0" err="1" smtClean="0">
                          <a:solidFill>
                            <a:schemeClr val="bg1"/>
                          </a:solidFill>
                        </a:rPr>
                        <a:t>ЦС</a:t>
                      </a:r>
                      <a:endParaRPr lang="ru-RU" sz="1400" b="1" noProof="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noProof="0" dirty="0" smtClean="0">
                          <a:solidFill>
                            <a:schemeClr val="bg1"/>
                          </a:solidFill>
                        </a:rPr>
                        <a:t>Управления ИСО</a:t>
                      </a:r>
                      <a:endParaRPr lang="ru-RU" sz="1400" b="0" kern="1200" noProof="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5148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Разработка стандартов</a:t>
                      </a:r>
                    </a:p>
                    <a:p>
                      <a:endParaRPr lang="ru-RU" sz="14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noProof="0" dirty="0" err="1" smtClean="0"/>
                        <a:t>СТАНД</a:t>
                      </a:r>
                      <a:endParaRPr lang="ru-RU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noProof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ТРБ</a:t>
                      </a:r>
                      <a:endParaRPr lang="ru-RU" sz="1400" kern="1200" noProof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938823">
                <a:tc>
                  <a:txBody>
                    <a:bodyPr/>
                    <a:lstStyle/>
                    <a:p>
                      <a:r>
                        <a:rPr lang="ru-RU" sz="1400" b="1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Участия заинтересованных сторон </a:t>
                      </a:r>
                      <a:endParaRPr lang="ru-RU" sz="14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noProof="0" dirty="0" smtClean="0"/>
                        <a:t>Центральный офис Генерального Секретаря и </a:t>
                      </a:r>
                      <a:r>
                        <a:rPr lang="ru-RU" sz="1400" noProof="0" dirty="0" err="1" smtClean="0"/>
                        <a:t>МЕМ</a:t>
                      </a:r>
                      <a:r>
                        <a:rPr lang="ru-RU" sz="1400" noProof="0" dirty="0" smtClean="0"/>
                        <a:t> (отдел по связям с членами ИСО)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noProof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ТРБ</a:t>
                      </a:r>
                      <a:endParaRPr lang="ru-RU" sz="1400" kern="1200" noProof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2846">
                <a:tc>
                  <a:txBody>
                    <a:bodyPr/>
                    <a:lstStyle/>
                    <a:p>
                      <a:r>
                        <a:rPr lang="ru-RU" sz="1400" b="1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Развитие и обучение</a:t>
                      </a:r>
                      <a:endParaRPr lang="ru-RU" sz="14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noProof="0" dirty="0" smtClean="0"/>
                        <a:t>Академия ИСО</a:t>
                      </a:r>
                      <a:endParaRPr lang="ru-RU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noProof="0" dirty="0" err="1" smtClean="0"/>
                        <a:t>ДЕВКО</a:t>
                      </a:r>
                      <a:endParaRPr lang="ru-RU" sz="1400" noProof="0" dirty="0"/>
                    </a:p>
                  </a:txBody>
                  <a:tcPr/>
                </a:tc>
              </a:tr>
              <a:tr h="740178">
                <a:tc>
                  <a:txBody>
                    <a:bodyPr/>
                    <a:lstStyle/>
                    <a:p>
                      <a:r>
                        <a:rPr lang="ru-RU" sz="1400" b="1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Маркетинг и коммуникация</a:t>
                      </a:r>
                      <a:endParaRPr lang="ru-RU" sz="14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noProof="0" dirty="0" smtClean="0"/>
                        <a:t>Отдел маркетинга и коммуникаций</a:t>
                      </a:r>
                      <a:endParaRPr lang="ru-RU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noProof="0" dirty="0" smtClean="0"/>
                        <a:t>СОВЕТ (</a:t>
                      </a:r>
                      <a:r>
                        <a:rPr lang="ru-RU" sz="1400" b="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 поддержке специальных групп и/или его постоянных комитетов)</a:t>
                      </a:r>
                      <a:endParaRPr lang="ru-RU" sz="1400" noProof="0" dirty="0"/>
                    </a:p>
                  </a:txBody>
                  <a:tcPr/>
                </a:tc>
              </a:tr>
              <a:tr h="938823">
                <a:tc>
                  <a:txBody>
                    <a:bodyPr/>
                    <a:lstStyle/>
                    <a:p>
                      <a:r>
                        <a:rPr lang="ru-RU" sz="1400" b="1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Информационно-технические услуги</a:t>
                      </a:r>
                      <a:endParaRPr lang="ru-RU" sz="1400" b="1" kern="1200" noProof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noProof="0" dirty="0" smtClean="0"/>
                        <a:t>Отдел информационно-технически</a:t>
                      </a:r>
                      <a:r>
                        <a:rPr lang="ru-RU" sz="1400" b="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</a:t>
                      </a:r>
                      <a:r>
                        <a:rPr lang="ru-RU" sz="1400" noProof="0" dirty="0" smtClean="0"/>
                        <a:t> услуг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noProof="0" dirty="0" smtClean="0"/>
                        <a:t>СОВЕТ (</a:t>
                      </a:r>
                      <a:r>
                        <a:rPr lang="ru-RU" sz="1400" b="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 поддержке специальных групп и/или его постоянных комитетов)</a:t>
                      </a:r>
                    </a:p>
                    <a:p>
                      <a:endParaRPr lang="ru-RU" sz="1400" noProof="0" dirty="0"/>
                    </a:p>
                  </a:txBody>
                  <a:tcPr/>
                </a:tc>
              </a:tr>
              <a:tr h="514838">
                <a:tc>
                  <a:txBody>
                    <a:bodyPr/>
                    <a:lstStyle/>
                    <a:p>
                      <a:r>
                        <a:rPr lang="ru-RU" sz="1400" b="1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Оценка соответствия</a:t>
                      </a:r>
                      <a:endParaRPr lang="ru-RU" sz="14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noProof="0" dirty="0" smtClean="0"/>
                        <a:t>КАСКО, </a:t>
                      </a:r>
                      <a:r>
                        <a:rPr lang="ru-RU" sz="1400" noProof="0" dirty="0" err="1" smtClean="0"/>
                        <a:t>КОПОЛКО</a:t>
                      </a:r>
                      <a:endParaRPr lang="ru-RU" sz="1400" noProof="0" dirty="0" smtClean="0"/>
                    </a:p>
                    <a:p>
                      <a:endParaRPr lang="ru-RU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noProof="0" dirty="0" smtClean="0"/>
                        <a:t>КАСКО, </a:t>
                      </a:r>
                      <a:r>
                        <a:rPr lang="ru-RU" sz="1400" noProof="0" dirty="0" err="1" smtClean="0"/>
                        <a:t>КОПОЛКО</a:t>
                      </a:r>
                      <a:endParaRPr lang="ru-RU" sz="1400" noProof="0" dirty="0"/>
                    </a:p>
                  </a:txBody>
                  <a:tcPr/>
                </a:tc>
              </a:tr>
              <a:tr h="1150815">
                <a:tc>
                  <a:txBody>
                    <a:bodyPr/>
                    <a:lstStyle/>
                    <a:p>
                      <a:endParaRPr lang="ru-RU" sz="1400" b="1" kern="1200" noProof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400" b="1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Защита интеллектуальной собственности</a:t>
                      </a:r>
                    </a:p>
                    <a:p>
                      <a:endParaRPr lang="ru-RU" sz="14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noProof="0" dirty="0" smtClean="0"/>
                        <a:t>Центральный офис Генерального Секретаря и </a:t>
                      </a:r>
                      <a:r>
                        <a:rPr lang="ru-RU" sz="1400" noProof="0" dirty="0" err="1" smtClean="0"/>
                        <a:t>МЕМ</a:t>
                      </a:r>
                      <a:r>
                        <a:rPr lang="ru-RU" sz="1400" noProof="0" dirty="0" smtClean="0"/>
                        <a:t> (отдел по связям с членами ИСО)</a:t>
                      </a:r>
                    </a:p>
                    <a:p>
                      <a:endParaRPr lang="ru-RU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noProof="0" dirty="0" smtClean="0"/>
                        <a:t>СОВЕТ (</a:t>
                      </a:r>
                      <a:r>
                        <a:rPr lang="ru-RU" sz="1400" b="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 поддержке специальных групп и/или его постоянных комитетов)</a:t>
                      </a:r>
                      <a:endParaRPr lang="ru-RU" sz="1400" noProof="0" dirty="0" smtClean="0"/>
                    </a:p>
                    <a:p>
                      <a:endParaRPr lang="ru-RU" sz="1400" noProof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9393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71500" y="2286000"/>
            <a:ext cx="8001000" cy="863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ru-RU" sz="5300" dirty="0" smtClean="0">
                <a:solidFill>
                  <a:schemeClr val="bg1"/>
                </a:solidFill>
              </a:rPr>
              <a:t>ИСО </a:t>
            </a:r>
            <a:endParaRPr lang="ru-RU" sz="5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556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29533"/>
          <a:stretch/>
        </p:blipFill>
        <p:spPr>
          <a:xfrm>
            <a:off x="968065" y="1655448"/>
            <a:ext cx="7584266" cy="50943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347394" y="413372"/>
            <a:ext cx="7796606" cy="689753"/>
          </a:xfrm>
        </p:spPr>
        <p:txBody>
          <a:bodyPr>
            <a:noAutofit/>
          </a:bodyPr>
          <a:lstStyle/>
          <a:p>
            <a:pPr algn="l"/>
            <a:r>
              <a:rPr lang="ru-RU" dirty="0" smtClean="0"/>
              <a:t>Деятельность</a:t>
            </a:r>
            <a:r>
              <a:rPr lang="en-US" dirty="0" smtClean="0"/>
              <a:t> </a:t>
            </a:r>
            <a:r>
              <a:rPr lang="ru-RU" dirty="0"/>
              <a:t>ИСО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   </a:t>
            </a:r>
            <a:r>
              <a:rPr lang="ru-RU" dirty="0" smtClean="0">
                <a:solidFill>
                  <a:srgbClr val="FF0000"/>
                </a:solidFill>
              </a:rPr>
              <a:t>на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региональном уровне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4560909" y="3449848"/>
            <a:ext cx="3991422" cy="3299978"/>
          </a:xfrm>
          <a:prstGeom prst="ellipse">
            <a:avLst/>
          </a:prstGeom>
          <a:solidFill>
            <a:srgbClr val="FF0000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610861" y="4487526"/>
            <a:ext cx="2088190" cy="323165"/>
          </a:xfrm>
          <a:prstGeom prst="rect">
            <a:avLst/>
          </a:prstGeom>
          <a:solidFill>
            <a:srgbClr val="FF0000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1500" b="1" dirty="0">
                <a:solidFill>
                  <a:schemeClr val="bg1"/>
                </a:solidFill>
              </a:rPr>
              <a:t>ИСО</a:t>
            </a:r>
            <a:r>
              <a:rPr lang="fr-CH" sz="1500" b="1" dirty="0" smtClean="0">
                <a:solidFill>
                  <a:schemeClr val="bg1"/>
                </a:solidFill>
              </a:rPr>
              <a:t> </a:t>
            </a:r>
            <a:r>
              <a:rPr lang="ru-RU" sz="1500" b="1" dirty="0">
                <a:solidFill>
                  <a:schemeClr val="bg1"/>
                </a:solidFill>
              </a:rPr>
              <a:t>в </a:t>
            </a:r>
            <a:r>
              <a:rPr lang="ru-RU" sz="1500" b="1" dirty="0" smtClean="0">
                <a:solidFill>
                  <a:schemeClr val="bg1"/>
                </a:solidFill>
              </a:rPr>
              <a:t>Сингапуре</a:t>
            </a:r>
            <a:endParaRPr lang="en-US" sz="1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18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1820" y="142875"/>
            <a:ext cx="7392180" cy="655464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54019" y="4588939"/>
            <a:ext cx="6115722" cy="1510647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>
                <a:solidFill>
                  <a:srgbClr val="FF0000"/>
                </a:solidFill>
              </a:rPr>
              <a:t>Новая </a:t>
            </a:r>
            <a:r>
              <a:rPr lang="ru-RU" dirty="0" smtClean="0">
                <a:solidFill>
                  <a:srgbClr val="FF0000"/>
                </a:solidFill>
              </a:rPr>
              <a:t>стратегия регионального взаимодействия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ИСО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028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idx="4294967295"/>
          </p:nvPr>
        </p:nvSpPr>
        <p:spPr>
          <a:xfrm>
            <a:off x="1387737" y="562588"/>
            <a:ext cx="7756263" cy="982124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 smtClean="0"/>
              <a:t>Обсуждаются </a:t>
            </a:r>
            <a:r>
              <a:rPr lang="ru-RU" sz="4000" dirty="0" smtClean="0">
                <a:solidFill>
                  <a:srgbClr val="FF0000"/>
                </a:solidFill>
              </a:rPr>
              <a:t>ключевые</a:t>
            </a:r>
            <a:r>
              <a:rPr lang="en-US" sz="4000" dirty="0" smtClean="0">
                <a:solidFill>
                  <a:srgbClr val="FF0000"/>
                </a:solidFill>
              </a:rPr>
              <a:t> </a:t>
            </a:r>
            <a:r>
              <a:rPr lang="ru-RU" sz="4000" dirty="0" smtClean="0">
                <a:solidFill>
                  <a:srgbClr val="FF0000"/>
                </a:solidFill>
              </a:rPr>
              <a:t>компоненты</a:t>
            </a:r>
            <a:r>
              <a:rPr lang="ru-RU" sz="4000" dirty="0" smtClean="0"/>
              <a:t> стратегии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439836" y="2363860"/>
            <a:ext cx="2604304" cy="1602785"/>
            <a:chOff x="821803" y="2530740"/>
            <a:chExt cx="2766349" cy="1867640"/>
          </a:xfrm>
        </p:grpSpPr>
        <p:sp>
          <p:nvSpPr>
            <p:cNvPr id="10" name="Freeform 9"/>
            <p:cNvSpPr/>
            <p:nvPr/>
          </p:nvSpPr>
          <p:spPr>
            <a:xfrm>
              <a:off x="821803" y="2530740"/>
              <a:ext cx="2766349" cy="1867640"/>
            </a:xfrm>
            <a:custGeom>
              <a:avLst/>
              <a:gdLst>
                <a:gd name="connsiteX0" fmla="*/ 0 w 2766349"/>
                <a:gd name="connsiteY0" fmla="*/ 0 h 1867640"/>
                <a:gd name="connsiteX1" fmla="*/ 2766349 w 2766349"/>
                <a:gd name="connsiteY1" fmla="*/ 0 h 1867640"/>
                <a:gd name="connsiteX2" fmla="*/ 2766349 w 2766349"/>
                <a:gd name="connsiteY2" fmla="*/ 1485675 h 1867640"/>
                <a:gd name="connsiteX3" fmla="*/ 2430684 w 2766349"/>
                <a:gd name="connsiteY3" fmla="*/ 1867640 h 1867640"/>
                <a:gd name="connsiteX4" fmla="*/ 2766349 w 2766349"/>
                <a:gd name="connsiteY4" fmla="*/ 1867640 h 1867640"/>
                <a:gd name="connsiteX5" fmla="*/ 2766349 w 2766349"/>
                <a:gd name="connsiteY5" fmla="*/ 1867640 h 1867640"/>
                <a:gd name="connsiteX6" fmla="*/ 0 w 2766349"/>
                <a:gd name="connsiteY6" fmla="*/ 1867640 h 1867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66349" h="1867640">
                  <a:moveTo>
                    <a:pt x="0" y="0"/>
                  </a:moveTo>
                  <a:lnTo>
                    <a:pt x="2766349" y="0"/>
                  </a:lnTo>
                  <a:lnTo>
                    <a:pt x="2766349" y="1485675"/>
                  </a:lnTo>
                  <a:lnTo>
                    <a:pt x="2430684" y="1867640"/>
                  </a:lnTo>
                  <a:lnTo>
                    <a:pt x="2766349" y="1867640"/>
                  </a:lnTo>
                  <a:lnTo>
                    <a:pt x="2766349" y="1867640"/>
                  </a:lnTo>
                  <a:lnTo>
                    <a:pt x="0" y="18676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ight Triangle 8"/>
            <p:cNvSpPr/>
            <p:nvPr/>
          </p:nvSpPr>
          <p:spPr>
            <a:xfrm rot="5400000">
              <a:off x="3229336" y="4039565"/>
              <a:ext cx="381965" cy="335666"/>
            </a:xfrm>
            <a:prstGeom prst="rtTriangle">
              <a:avLst/>
            </a:prstGeom>
            <a:solidFill>
              <a:srgbClr val="FF0000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39836" y="2566792"/>
            <a:ext cx="24422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</a:rPr>
              <a:t>Определение четких целей и показателей</a:t>
            </a:r>
            <a:endParaRPr lang="en-GB" sz="1600" dirty="0">
              <a:solidFill>
                <a:srgbClr val="FF0000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352981" y="2350664"/>
            <a:ext cx="2604304" cy="1583404"/>
            <a:chOff x="821803" y="2530740"/>
            <a:chExt cx="2766349" cy="1867640"/>
          </a:xfrm>
        </p:grpSpPr>
        <p:sp>
          <p:nvSpPr>
            <p:cNvPr id="16" name="Freeform 15"/>
            <p:cNvSpPr/>
            <p:nvPr/>
          </p:nvSpPr>
          <p:spPr>
            <a:xfrm>
              <a:off x="821803" y="2530740"/>
              <a:ext cx="2766349" cy="1867640"/>
            </a:xfrm>
            <a:custGeom>
              <a:avLst/>
              <a:gdLst>
                <a:gd name="connsiteX0" fmla="*/ 0 w 2766349"/>
                <a:gd name="connsiteY0" fmla="*/ 0 h 1867640"/>
                <a:gd name="connsiteX1" fmla="*/ 2766349 w 2766349"/>
                <a:gd name="connsiteY1" fmla="*/ 0 h 1867640"/>
                <a:gd name="connsiteX2" fmla="*/ 2766349 w 2766349"/>
                <a:gd name="connsiteY2" fmla="*/ 1485675 h 1867640"/>
                <a:gd name="connsiteX3" fmla="*/ 2430684 w 2766349"/>
                <a:gd name="connsiteY3" fmla="*/ 1867640 h 1867640"/>
                <a:gd name="connsiteX4" fmla="*/ 2766349 w 2766349"/>
                <a:gd name="connsiteY4" fmla="*/ 1867640 h 1867640"/>
                <a:gd name="connsiteX5" fmla="*/ 2766349 w 2766349"/>
                <a:gd name="connsiteY5" fmla="*/ 1867640 h 1867640"/>
                <a:gd name="connsiteX6" fmla="*/ 0 w 2766349"/>
                <a:gd name="connsiteY6" fmla="*/ 1867640 h 1867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66349" h="1867640">
                  <a:moveTo>
                    <a:pt x="0" y="0"/>
                  </a:moveTo>
                  <a:lnTo>
                    <a:pt x="2766349" y="0"/>
                  </a:lnTo>
                  <a:lnTo>
                    <a:pt x="2766349" y="1485675"/>
                  </a:lnTo>
                  <a:lnTo>
                    <a:pt x="2430684" y="1867640"/>
                  </a:lnTo>
                  <a:lnTo>
                    <a:pt x="2766349" y="1867640"/>
                  </a:lnTo>
                  <a:lnTo>
                    <a:pt x="2766349" y="1867640"/>
                  </a:lnTo>
                  <a:lnTo>
                    <a:pt x="0" y="18676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ight Triangle 16"/>
            <p:cNvSpPr/>
            <p:nvPr/>
          </p:nvSpPr>
          <p:spPr>
            <a:xfrm rot="5400000">
              <a:off x="3229336" y="4039565"/>
              <a:ext cx="381965" cy="335666"/>
            </a:xfrm>
            <a:prstGeom prst="rtTriangle">
              <a:avLst/>
            </a:prstGeom>
            <a:solidFill>
              <a:srgbClr val="FF0000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3289137" y="2505373"/>
            <a:ext cx="250399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Укрепление деятельности с региональными организациями по стандартизации  </a:t>
            </a:r>
            <a:endParaRPr lang="en-GB" sz="1600" dirty="0"/>
          </a:p>
        </p:txBody>
      </p:sp>
      <p:grpSp>
        <p:nvGrpSpPr>
          <p:cNvPr id="18" name="Group 17"/>
          <p:cNvGrpSpPr/>
          <p:nvPr/>
        </p:nvGrpSpPr>
        <p:grpSpPr>
          <a:xfrm>
            <a:off x="6080563" y="2340415"/>
            <a:ext cx="2604304" cy="1583404"/>
            <a:chOff x="821803" y="2530740"/>
            <a:chExt cx="2766349" cy="1867640"/>
          </a:xfrm>
        </p:grpSpPr>
        <p:sp>
          <p:nvSpPr>
            <p:cNvPr id="19" name="Freeform 18"/>
            <p:cNvSpPr/>
            <p:nvPr/>
          </p:nvSpPr>
          <p:spPr>
            <a:xfrm>
              <a:off x="821803" y="2530740"/>
              <a:ext cx="2766349" cy="1867640"/>
            </a:xfrm>
            <a:custGeom>
              <a:avLst/>
              <a:gdLst>
                <a:gd name="connsiteX0" fmla="*/ 0 w 2766349"/>
                <a:gd name="connsiteY0" fmla="*/ 0 h 1867640"/>
                <a:gd name="connsiteX1" fmla="*/ 2766349 w 2766349"/>
                <a:gd name="connsiteY1" fmla="*/ 0 h 1867640"/>
                <a:gd name="connsiteX2" fmla="*/ 2766349 w 2766349"/>
                <a:gd name="connsiteY2" fmla="*/ 1485675 h 1867640"/>
                <a:gd name="connsiteX3" fmla="*/ 2430684 w 2766349"/>
                <a:gd name="connsiteY3" fmla="*/ 1867640 h 1867640"/>
                <a:gd name="connsiteX4" fmla="*/ 2766349 w 2766349"/>
                <a:gd name="connsiteY4" fmla="*/ 1867640 h 1867640"/>
                <a:gd name="connsiteX5" fmla="*/ 2766349 w 2766349"/>
                <a:gd name="connsiteY5" fmla="*/ 1867640 h 1867640"/>
                <a:gd name="connsiteX6" fmla="*/ 0 w 2766349"/>
                <a:gd name="connsiteY6" fmla="*/ 1867640 h 1867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66349" h="1867640">
                  <a:moveTo>
                    <a:pt x="0" y="0"/>
                  </a:moveTo>
                  <a:lnTo>
                    <a:pt x="2766349" y="0"/>
                  </a:lnTo>
                  <a:lnTo>
                    <a:pt x="2766349" y="1485675"/>
                  </a:lnTo>
                  <a:lnTo>
                    <a:pt x="2430684" y="1867640"/>
                  </a:lnTo>
                  <a:lnTo>
                    <a:pt x="2766349" y="1867640"/>
                  </a:lnTo>
                  <a:lnTo>
                    <a:pt x="2766349" y="1867640"/>
                  </a:lnTo>
                  <a:lnTo>
                    <a:pt x="0" y="18676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ight Triangle 19"/>
            <p:cNvSpPr/>
            <p:nvPr/>
          </p:nvSpPr>
          <p:spPr>
            <a:xfrm rot="5400000">
              <a:off x="3229336" y="4039565"/>
              <a:ext cx="381965" cy="335666"/>
            </a:xfrm>
            <a:prstGeom prst="rtTriangle">
              <a:avLst/>
            </a:prstGeom>
            <a:solidFill>
              <a:srgbClr val="FF0000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Rectangle 20"/>
          <p:cNvSpPr/>
          <p:nvPr/>
        </p:nvSpPr>
        <p:spPr>
          <a:xfrm>
            <a:off x="6138438" y="2567580"/>
            <a:ext cx="250399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Укрепление лидерства в региона</a:t>
            </a:r>
            <a:r>
              <a:rPr lang="en-US" sz="1600" dirty="0"/>
              <a:t>x</a:t>
            </a:r>
            <a:endParaRPr lang="en-GB" sz="1600" dirty="0"/>
          </a:p>
        </p:txBody>
      </p:sp>
      <p:grpSp>
        <p:nvGrpSpPr>
          <p:cNvPr id="22" name="Group 21"/>
          <p:cNvGrpSpPr/>
          <p:nvPr/>
        </p:nvGrpSpPr>
        <p:grpSpPr>
          <a:xfrm>
            <a:off x="603807" y="4241037"/>
            <a:ext cx="2604304" cy="1602785"/>
            <a:chOff x="821803" y="2530740"/>
            <a:chExt cx="2766349" cy="1867640"/>
          </a:xfrm>
        </p:grpSpPr>
        <p:sp>
          <p:nvSpPr>
            <p:cNvPr id="23" name="Freeform 22"/>
            <p:cNvSpPr/>
            <p:nvPr/>
          </p:nvSpPr>
          <p:spPr>
            <a:xfrm>
              <a:off x="821803" y="2530740"/>
              <a:ext cx="2766349" cy="1867640"/>
            </a:xfrm>
            <a:custGeom>
              <a:avLst/>
              <a:gdLst>
                <a:gd name="connsiteX0" fmla="*/ 0 w 2766349"/>
                <a:gd name="connsiteY0" fmla="*/ 0 h 1867640"/>
                <a:gd name="connsiteX1" fmla="*/ 2766349 w 2766349"/>
                <a:gd name="connsiteY1" fmla="*/ 0 h 1867640"/>
                <a:gd name="connsiteX2" fmla="*/ 2766349 w 2766349"/>
                <a:gd name="connsiteY2" fmla="*/ 1485675 h 1867640"/>
                <a:gd name="connsiteX3" fmla="*/ 2430684 w 2766349"/>
                <a:gd name="connsiteY3" fmla="*/ 1867640 h 1867640"/>
                <a:gd name="connsiteX4" fmla="*/ 2766349 w 2766349"/>
                <a:gd name="connsiteY4" fmla="*/ 1867640 h 1867640"/>
                <a:gd name="connsiteX5" fmla="*/ 2766349 w 2766349"/>
                <a:gd name="connsiteY5" fmla="*/ 1867640 h 1867640"/>
                <a:gd name="connsiteX6" fmla="*/ 0 w 2766349"/>
                <a:gd name="connsiteY6" fmla="*/ 1867640 h 1867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66349" h="1867640">
                  <a:moveTo>
                    <a:pt x="0" y="0"/>
                  </a:moveTo>
                  <a:lnTo>
                    <a:pt x="2766349" y="0"/>
                  </a:lnTo>
                  <a:lnTo>
                    <a:pt x="2766349" y="1485675"/>
                  </a:lnTo>
                  <a:lnTo>
                    <a:pt x="2430684" y="1867640"/>
                  </a:lnTo>
                  <a:lnTo>
                    <a:pt x="2766349" y="1867640"/>
                  </a:lnTo>
                  <a:lnTo>
                    <a:pt x="2766349" y="1867640"/>
                  </a:lnTo>
                  <a:lnTo>
                    <a:pt x="0" y="18676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ight Triangle 23"/>
            <p:cNvSpPr/>
            <p:nvPr/>
          </p:nvSpPr>
          <p:spPr>
            <a:xfrm rot="5400000">
              <a:off x="3229336" y="4039565"/>
              <a:ext cx="381965" cy="335666"/>
            </a:xfrm>
            <a:prstGeom prst="rtTriangle">
              <a:avLst/>
            </a:prstGeom>
            <a:solidFill>
              <a:srgbClr val="FF0000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619486" y="4267807"/>
            <a:ext cx="244225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Создание эффективных и </a:t>
            </a:r>
            <a:r>
              <a:rPr lang="ru-RU" sz="1600" dirty="0" smtClean="0"/>
              <a:t>транспарантных</a:t>
            </a:r>
            <a:endParaRPr lang="en-GB" sz="1600" dirty="0"/>
          </a:p>
          <a:p>
            <a:r>
              <a:rPr lang="ru-RU" sz="1600" dirty="0" smtClean="0"/>
              <a:t>подходов </a:t>
            </a:r>
            <a:r>
              <a:rPr lang="ru-RU" sz="1600" dirty="0"/>
              <a:t>к</a:t>
            </a:r>
            <a:r>
              <a:rPr lang="ru-RU" sz="1600" dirty="0" smtClean="0"/>
              <a:t> </a:t>
            </a:r>
            <a:r>
              <a:rPr lang="ru-RU" sz="1600" dirty="0"/>
              <a:t>субрегиональными организациями</a:t>
            </a:r>
            <a:endParaRPr lang="en-US" sz="1600" dirty="0">
              <a:latin typeface="Calibri" panose="020F0502020204030204" pitchFamily="34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3453108" y="4241037"/>
            <a:ext cx="2604304" cy="1583404"/>
            <a:chOff x="821803" y="2530740"/>
            <a:chExt cx="2766349" cy="1867640"/>
          </a:xfrm>
        </p:grpSpPr>
        <p:sp>
          <p:nvSpPr>
            <p:cNvPr id="27" name="Freeform 26"/>
            <p:cNvSpPr/>
            <p:nvPr/>
          </p:nvSpPr>
          <p:spPr>
            <a:xfrm>
              <a:off x="821803" y="2530740"/>
              <a:ext cx="2766349" cy="1867640"/>
            </a:xfrm>
            <a:custGeom>
              <a:avLst/>
              <a:gdLst>
                <a:gd name="connsiteX0" fmla="*/ 0 w 2766349"/>
                <a:gd name="connsiteY0" fmla="*/ 0 h 1867640"/>
                <a:gd name="connsiteX1" fmla="*/ 2766349 w 2766349"/>
                <a:gd name="connsiteY1" fmla="*/ 0 h 1867640"/>
                <a:gd name="connsiteX2" fmla="*/ 2766349 w 2766349"/>
                <a:gd name="connsiteY2" fmla="*/ 1485675 h 1867640"/>
                <a:gd name="connsiteX3" fmla="*/ 2430684 w 2766349"/>
                <a:gd name="connsiteY3" fmla="*/ 1867640 h 1867640"/>
                <a:gd name="connsiteX4" fmla="*/ 2766349 w 2766349"/>
                <a:gd name="connsiteY4" fmla="*/ 1867640 h 1867640"/>
                <a:gd name="connsiteX5" fmla="*/ 2766349 w 2766349"/>
                <a:gd name="connsiteY5" fmla="*/ 1867640 h 1867640"/>
                <a:gd name="connsiteX6" fmla="*/ 0 w 2766349"/>
                <a:gd name="connsiteY6" fmla="*/ 1867640 h 1867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66349" h="1867640">
                  <a:moveTo>
                    <a:pt x="0" y="0"/>
                  </a:moveTo>
                  <a:lnTo>
                    <a:pt x="2766349" y="0"/>
                  </a:lnTo>
                  <a:lnTo>
                    <a:pt x="2766349" y="1485675"/>
                  </a:lnTo>
                  <a:lnTo>
                    <a:pt x="2430684" y="1867640"/>
                  </a:lnTo>
                  <a:lnTo>
                    <a:pt x="2766349" y="1867640"/>
                  </a:lnTo>
                  <a:lnTo>
                    <a:pt x="2766349" y="1867640"/>
                  </a:lnTo>
                  <a:lnTo>
                    <a:pt x="0" y="18676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ight Triangle 27"/>
            <p:cNvSpPr/>
            <p:nvPr/>
          </p:nvSpPr>
          <p:spPr>
            <a:xfrm rot="5400000">
              <a:off x="3229336" y="4039565"/>
              <a:ext cx="381965" cy="335666"/>
            </a:xfrm>
            <a:prstGeom prst="rtTriangle">
              <a:avLst/>
            </a:prstGeom>
            <a:solidFill>
              <a:srgbClr val="FF0000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Rectangle 28"/>
          <p:cNvSpPr/>
          <p:nvPr/>
        </p:nvSpPr>
        <p:spPr>
          <a:xfrm>
            <a:off x="3545708" y="4483251"/>
            <a:ext cx="250399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Распределения ресурсов ИСО/</a:t>
            </a:r>
            <a:r>
              <a:rPr lang="ru-RU" sz="1600" dirty="0" err="1"/>
              <a:t>ЦС</a:t>
            </a:r>
            <a:endParaRPr lang="en-GB" sz="1600" dirty="0"/>
          </a:p>
        </p:txBody>
      </p:sp>
      <p:grpSp>
        <p:nvGrpSpPr>
          <p:cNvPr id="30" name="Group 29"/>
          <p:cNvGrpSpPr/>
          <p:nvPr/>
        </p:nvGrpSpPr>
        <p:grpSpPr>
          <a:xfrm>
            <a:off x="6302409" y="4303244"/>
            <a:ext cx="2604304" cy="1583404"/>
            <a:chOff x="821803" y="2530740"/>
            <a:chExt cx="2766349" cy="1867640"/>
          </a:xfrm>
        </p:grpSpPr>
        <p:sp>
          <p:nvSpPr>
            <p:cNvPr id="31" name="Freeform 30"/>
            <p:cNvSpPr/>
            <p:nvPr/>
          </p:nvSpPr>
          <p:spPr>
            <a:xfrm>
              <a:off x="821803" y="2530740"/>
              <a:ext cx="2766349" cy="1867640"/>
            </a:xfrm>
            <a:custGeom>
              <a:avLst/>
              <a:gdLst>
                <a:gd name="connsiteX0" fmla="*/ 0 w 2766349"/>
                <a:gd name="connsiteY0" fmla="*/ 0 h 1867640"/>
                <a:gd name="connsiteX1" fmla="*/ 2766349 w 2766349"/>
                <a:gd name="connsiteY1" fmla="*/ 0 h 1867640"/>
                <a:gd name="connsiteX2" fmla="*/ 2766349 w 2766349"/>
                <a:gd name="connsiteY2" fmla="*/ 1485675 h 1867640"/>
                <a:gd name="connsiteX3" fmla="*/ 2430684 w 2766349"/>
                <a:gd name="connsiteY3" fmla="*/ 1867640 h 1867640"/>
                <a:gd name="connsiteX4" fmla="*/ 2766349 w 2766349"/>
                <a:gd name="connsiteY4" fmla="*/ 1867640 h 1867640"/>
                <a:gd name="connsiteX5" fmla="*/ 2766349 w 2766349"/>
                <a:gd name="connsiteY5" fmla="*/ 1867640 h 1867640"/>
                <a:gd name="connsiteX6" fmla="*/ 0 w 2766349"/>
                <a:gd name="connsiteY6" fmla="*/ 1867640 h 1867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66349" h="1867640">
                  <a:moveTo>
                    <a:pt x="0" y="0"/>
                  </a:moveTo>
                  <a:lnTo>
                    <a:pt x="2766349" y="0"/>
                  </a:lnTo>
                  <a:lnTo>
                    <a:pt x="2766349" y="1485675"/>
                  </a:lnTo>
                  <a:lnTo>
                    <a:pt x="2430684" y="1867640"/>
                  </a:lnTo>
                  <a:lnTo>
                    <a:pt x="2766349" y="1867640"/>
                  </a:lnTo>
                  <a:lnTo>
                    <a:pt x="2766349" y="1867640"/>
                  </a:lnTo>
                  <a:lnTo>
                    <a:pt x="0" y="18676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ight Triangle 31"/>
            <p:cNvSpPr/>
            <p:nvPr/>
          </p:nvSpPr>
          <p:spPr>
            <a:xfrm rot="5400000">
              <a:off x="3229336" y="4039565"/>
              <a:ext cx="381965" cy="335666"/>
            </a:xfrm>
            <a:prstGeom prst="rtTriangle">
              <a:avLst/>
            </a:prstGeom>
            <a:solidFill>
              <a:srgbClr val="FF0000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6360284" y="4502632"/>
            <a:ext cx="25039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Обеспечение финансовой устойчивости</a:t>
            </a:r>
            <a:endParaRPr lang="en-US" sz="16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074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71500" y="2286000"/>
            <a:ext cx="8001000" cy="863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ru-RU" sz="4800" dirty="0">
                <a:solidFill>
                  <a:schemeClr val="bg1"/>
                </a:solidFill>
              </a:rPr>
              <a:t>План действий ИСО </a:t>
            </a:r>
            <a:r>
              <a:rPr lang="en-US" sz="4800" dirty="0" smtClean="0">
                <a:solidFill>
                  <a:schemeClr val="bg1"/>
                </a:solidFill>
              </a:rPr>
              <a:t/>
            </a:r>
            <a:br>
              <a:rPr lang="en-US" sz="4800" dirty="0" smtClean="0">
                <a:solidFill>
                  <a:schemeClr val="bg1"/>
                </a:solidFill>
              </a:rPr>
            </a:br>
            <a:r>
              <a:rPr lang="ru-RU" sz="4800" dirty="0" smtClean="0">
                <a:solidFill>
                  <a:schemeClr val="bg1"/>
                </a:solidFill>
              </a:rPr>
              <a:t>для </a:t>
            </a:r>
            <a:r>
              <a:rPr lang="ru-RU" sz="4800" dirty="0">
                <a:solidFill>
                  <a:schemeClr val="bg1"/>
                </a:solidFill>
              </a:rPr>
              <a:t>развивающихся стран</a:t>
            </a:r>
            <a:endParaRPr lang="en-GB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393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455046" y="705672"/>
            <a:ext cx="7613650" cy="476250"/>
          </a:xfrm>
        </p:spPr>
        <p:txBody>
          <a:bodyPr>
            <a:noAutofit/>
          </a:bodyPr>
          <a:lstStyle/>
          <a:p>
            <a:pPr algn="l"/>
            <a:r>
              <a:rPr lang="ru-RU" sz="3400" dirty="0"/>
              <a:t>План действий ИСО 2016 – 2020 </a:t>
            </a:r>
            <a:r>
              <a:rPr lang="en-US" sz="3400" dirty="0" smtClean="0"/>
              <a:t/>
            </a:r>
            <a:br>
              <a:rPr lang="en-US" sz="3400" dirty="0" smtClean="0"/>
            </a:br>
            <a:r>
              <a:rPr lang="ru-RU" sz="3400" dirty="0" smtClean="0"/>
              <a:t>для </a:t>
            </a:r>
            <a:r>
              <a:rPr lang="ru-RU" sz="3400" dirty="0"/>
              <a:t>развивающихся </a:t>
            </a:r>
            <a:r>
              <a:rPr lang="ru-RU" sz="3400" dirty="0" smtClean="0"/>
              <a:t>стран</a:t>
            </a:r>
            <a:r>
              <a:rPr lang="en-US" sz="3400" dirty="0" smtClean="0"/>
              <a:t> </a:t>
            </a:r>
            <a:br>
              <a:rPr lang="en-US" sz="3400" dirty="0" smtClean="0"/>
            </a:br>
            <a:endParaRPr lang="en-GB" sz="3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14" y="1836117"/>
            <a:ext cx="2910225" cy="4117247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3407259" y="1586417"/>
            <a:ext cx="5876589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1800"/>
              </a:spcAft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0000"/>
                </a:solidFill>
              </a:rPr>
              <a:t>В центре плана находятся </a:t>
            </a:r>
            <a:r>
              <a:rPr lang="ru-RU" b="1" dirty="0" smtClean="0">
                <a:solidFill>
                  <a:srgbClr val="FF0000"/>
                </a:solidFill>
              </a:rPr>
              <a:t>результаты</a:t>
            </a:r>
            <a:r>
              <a:rPr lang="en-US" b="1" dirty="0" smtClean="0">
                <a:solidFill>
                  <a:srgbClr val="FF0000"/>
                </a:solidFill>
              </a:rPr>
              <a:t>: </a:t>
            </a:r>
            <a:r>
              <a:rPr lang="ru-RU" dirty="0" smtClean="0">
                <a:solidFill>
                  <a:srgbClr val="000000"/>
                </a:solidFill>
              </a:rPr>
              <a:t>эффективность </a:t>
            </a:r>
            <a:r>
              <a:rPr lang="ru-RU" dirty="0">
                <a:solidFill>
                  <a:srgbClr val="000000"/>
                </a:solidFill>
              </a:rPr>
              <a:t>принимаемых </a:t>
            </a:r>
            <a:r>
              <a:rPr lang="ru-RU" dirty="0" smtClean="0">
                <a:solidFill>
                  <a:srgbClr val="000000"/>
                </a:solidFill>
              </a:rPr>
              <a:t>мер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  <a:r>
              <a:rPr lang="ru-RU" dirty="0" smtClean="0">
                <a:solidFill>
                  <a:srgbClr val="000000"/>
                </a:solidFill>
              </a:rPr>
              <a:t>повышения результативности</a:t>
            </a:r>
            <a:endParaRPr lang="en-GB" dirty="0">
              <a:solidFill>
                <a:srgbClr val="000000"/>
              </a:solidFill>
            </a:endParaRPr>
          </a:p>
          <a:p>
            <a:pPr marL="342900" indent="-342900">
              <a:spcAft>
                <a:spcPts val="1800"/>
              </a:spcAft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0000"/>
                </a:solidFill>
              </a:rPr>
              <a:t>Подход к </a:t>
            </a:r>
            <a:r>
              <a:rPr lang="ru-RU" dirty="0" smtClean="0">
                <a:solidFill>
                  <a:srgbClr val="000000"/>
                </a:solidFill>
              </a:rPr>
              <a:t>управлению</a:t>
            </a:r>
            <a:r>
              <a:rPr lang="ru-RU" dirty="0">
                <a:solidFill>
                  <a:srgbClr val="000000"/>
                </a:solidFill>
              </a:rPr>
              <a:t>, </a:t>
            </a:r>
            <a:r>
              <a:rPr lang="ru-RU" dirty="0" smtClean="0">
                <a:solidFill>
                  <a:srgbClr val="000000"/>
                </a:solidFill>
              </a:rPr>
              <a:t>ориентированный </a:t>
            </a:r>
            <a:r>
              <a:rPr lang="ru-RU" dirty="0">
                <a:solidFill>
                  <a:srgbClr val="000000"/>
                </a:solidFill>
              </a:rPr>
              <a:t>на конкретные </a:t>
            </a:r>
            <a:r>
              <a:rPr lang="ru-RU" dirty="0" smtClean="0">
                <a:solidFill>
                  <a:srgbClr val="000000"/>
                </a:solidFill>
              </a:rPr>
              <a:t>результаты</a:t>
            </a:r>
            <a:endParaRPr lang="en-US" dirty="0">
              <a:solidFill>
                <a:srgbClr val="000000"/>
              </a:solidFill>
            </a:endParaRPr>
          </a:p>
          <a:p>
            <a:pPr marL="342900" indent="-342900">
              <a:spcAft>
                <a:spcPts val="1800"/>
              </a:spcAft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0000"/>
                </a:solidFill>
              </a:rPr>
              <a:t>Приведение терминологии в соответствие с  терминологией используемой учреждениями по вопросам развития</a:t>
            </a:r>
            <a:endParaRPr lang="en-US" dirty="0" smtClean="0">
              <a:solidFill>
                <a:srgbClr val="000000"/>
              </a:solidFill>
            </a:endParaRPr>
          </a:p>
          <a:p>
            <a:pPr marL="342900" indent="-342900">
              <a:spcAft>
                <a:spcPts val="1800"/>
              </a:spcAft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000000"/>
                </a:solidFill>
              </a:rPr>
              <a:t>Четкая и логически обусловленная структура плана и цепочки ожидаемых результатов</a:t>
            </a:r>
            <a:endParaRPr lang="en-GB" dirty="0" smtClean="0">
              <a:solidFill>
                <a:srgbClr val="000000"/>
              </a:solidFill>
            </a:endParaRPr>
          </a:p>
          <a:p>
            <a:pPr marL="342900" indent="-342900">
              <a:spcAft>
                <a:spcPts val="1800"/>
              </a:spcAft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0000"/>
                </a:solidFill>
              </a:rPr>
              <a:t>Ограниченный </a:t>
            </a:r>
            <a:r>
              <a:rPr lang="ru-RU" dirty="0" smtClean="0">
                <a:solidFill>
                  <a:srgbClr val="000000"/>
                </a:solidFill>
              </a:rPr>
              <a:t>выбор результатов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  <a:r>
              <a:rPr lang="ru-RU" dirty="0" smtClean="0">
                <a:solidFill>
                  <a:srgbClr val="000000"/>
                </a:solidFill>
              </a:rPr>
              <a:t>которые </a:t>
            </a:r>
            <a:r>
              <a:rPr lang="ru-RU" dirty="0">
                <a:solidFill>
                  <a:srgbClr val="000000"/>
                </a:solidFill>
              </a:rPr>
              <a:t>четко отражают приоритетные потребности членов ИСО в развивающихся странах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856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317811" y="233441"/>
            <a:ext cx="7666421" cy="603250"/>
          </a:xfrm>
        </p:spPr>
        <p:txBody>
          <a:bodyPr>
            <a:noAutofit/>
          </a:bodyPr>
          <a:lstStyle/>
          <a:p>
            <a:pPr algn="l" fontAlgn="base">
              <a:spcAft>
                <a:spcPct val="0"/>
              </a:spcAft>
            </a:pPr>
            <a:r>
              <a:rPr lang="ru-RU" dirty="0" smtClean="0"/>
              <a:t>Спонсорская поддержка</a:t>
            </a:r>
            <a:r>
              <a:rPr lang="en-US" dirty="0" smtClean="0"/>
              <a:t> </a:t>
            </a:r>
            <a:r>
              <a:rPr lang="ru-RU" dirty="0">
                <a:ea typeface="ＭＳ Ｐゴシック" pitchFamily="34" charset="-128"/>
              </a:rPr>
              <a:t>ИСО</a:t>
            </a:r>
            <a:r>
              <a:rPr lang="en-US" dirty="0" smtClean="0"/>
              <a:t> </a:t>
            </a:r>
            <a:endParaRPr lang="en-GB" dirty="0">
              <a:ea typeface="ＭＳ Ｐゴシック" pitchFamily="34" charset="-128"/>
              <a:cs typeface="Arial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0203302"/>
              </p:ext>
            </p:extLst>
          </p:nvPr>
        </p:nvGraphicFramePr>
        <p:xfrm>
          <a:off x="321546" y="1203266"/>
          <a:ext cx="8571246" cy="535504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3857262"/>
                <a:gridCol w="2798064"/>
                <a:gridCol w="1915920"/>
              </a:tblGrid>
              <a:tr h="556000"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400" kern="1200" dirty="0" smtClean="0"/>
                        <a:t>Мероприятия в 201</a:t>
                      </a:r>
                      <a:r>
                        <a:rPr lang="en-US" sz="1400" kern="1200" dirty="0" smtClean="0"/>
                        <a:t>5</a:t>
                      </a:r>
                      <a:r>
                        <a:rPr lang="ru-RU" sz="1400" kern="1200" dirty="0" smtClean="0"/>
                        <a:t> г.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kern="1200" dirty="0" smtClean="0"/>
                        <a:t>Участие МГС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560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dirty="0" smtClean="0"/>
                        <a:t>6</a:t>
                      </a:r>
                      <a:r>
                        <a:rPr lang="ru-RU" sz="1400" kern="1200" dirty="0" smtClean="0"/>
                        <a:t>-е заседание КАСКО</a:t>
                      </a:r>
                      <a:r>
                        <a:rPr lang="en-US" sz="1400" kern="1200" dirty="0" smtClean="0"/>
                        <a:t>/</a:t>
                      </a:r>
                      <a:r>
                        <a:rPr lang="ru-RU" sz="1400" kern="1200" dirty="0" err="1" smtClean="0"/>
                        <a:t>РГ</a:t>
                      </a:r>
                      <a:r>
                        <a:rPr lang="en-US" sz="1400" kern="1200" dirty="0" smtClean="0"/>
                        <a:t>21 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400" kern="1200" dirty="0" smtClean="0"/>
                        <a:t>(ISO/</a:t>
                      </a:r>
                      <a:r>
                        <a:rPr lang="en-US" sz="1400" kern="1200" dirty="0" err="1" smtClean="0"/>
                        <a:t>IEC</a:t>
                      </a:r>
                      <a:r>
                        <a:rPr lang="en-US" sz="1400" kern="1200" baseline="0" dirty="0" smtClean="0"/>
                        <a:t> </a:t>
                      </a:r>
                      <a:r>
                        <a:rPr lang="en-US" sz="1400" kern="1200" dirty="0" smtClean="0"/>
                        <a:t>17021-1)</a:t>
                      </a:r>
                      <a:endParaRPr 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/>
                        <a:t>Женева, Швейцария, </a:t>
                      </a:r>
                      <a:r>
                        <a:rPr lang="en-US" sz="1400" kern="1200" dirty="0" smtClean="0"/>
                        <a:t>20-22 </a:t>
                      </a:r>
                      <a:r>
                        <a:rPr lang="ru-RU" sz="1400" kern="1200" dirty="0" smtClean="0"/>
                        <a:t>января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400" kern="1200" dirty="0" smtClean="0"/>
                        <a:t>Армения</a:t>
                      </a:r>
                      <a:r>
                        <a:rPr lang="en-US" sz="1400" kern="1200" dirty="0" smtClean="0"/>
                        <a:t> (1)</a:t>
                      </a:r>
                      <a:endParaRPr lang="en-US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560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dirty="0" smtClean="0"/>
                        <a:t>2</a:t>
                      </a:r>
                      <a:r>
                        <a:rPr lang="ru-RU" sz="1400" kern="1200" dirty="0" smtClean="0"/>
                        <a:t>-е заседание КАСКО</a:t>
                      </a:r>
                      <a:r>
                        <a:rPr lang="en-US" sz="1400" kern="1200" dirty="0" smtClean="0"/>
                        <a:t>/</a:t>
                      </a:r>
                      <a:r>
                        <a:rPr lang="ru-RU" sz="1400" kern="1200" dirty="0" err="1" smtClean="0"/>
                        <a:t>РГ</a:t>
                      </a:r>
                      <a:r>
                        <a:rPr lang="en-US" sz="1400" kern="1200" dirty="0" smtClean="0"/>
                        <a:t>42 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400" kern="1200" dirty="0" smtClean="0"/>
                        <a:t>(ISO/</a:t>
                      </a:r>
                      <a:r>
                        <a:rPr lang="en-US" sz="1400" kern="1200" dirty="0" err="1" smtClean="0"/>
                        <a:t>IEC</a:t>
                      </a:r>
                      <a:r>
                        <a:rPr lang="en-US" sz="1400" kern="1200" baseline="0" dirty="0" smtClean="0"/>
                        <a:t> </a:t>
                      </a:r>
                      <a:r>
                        <a:rPr lang="en-US" sz="1400" kern="1200" dirty="0" smtClean="0"/>
                        <a:t>17011)</a:t>
                      </a:r>
                      <a:endParaRPr 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/>
                        <a:t>Женева, Швейцария,</a:t>
                      </a:r>
                      <a:r>
                        <a:rPr lang="en-US" sz="1400" kern="1200" baseline="0" dirty="0" smtClean="0"/>
                        <a:t> 3-5 </a:t>
                      </a:r>
                      <a:r>
                        <a:rPr lang="ru-RU" sz="1400" kern="1200" baseline="0" dirty="0" smtClean="0"/>
                        <a:t>февраля</a:t>
                      </a:r>
                      <a:endParaRPr lang="ru-RU" sz="1400" kern="1200" dirty="0" smtClean="0"/>
                    </a:p>
                    <a:p>
                      <a:pPr marL="0" algn="l" defTabSz="914400" rtl="0" eaLnBrk="1" latinLnBrk="0" hangingPunct="1"/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/>
                        <a:t>Узбекистан (</a:t>
                      </a:r>
                      <a:r>
                        <a:rPr lang="en-US" sz="1400" kern="1200" dirty="0" smtClean="0"/>
                        <a:t>1</a:t>
                      </a:r>
                      <a:r>
                        <a:rPr lang="ru-RU" sz="1400" kern="1200" dirty="0" smtClean="0"/>
                        <a:t>)</a:t>
                      </a:r>
                      <a:endParaRPr lang="en-US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560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dirty="0" smtClean="0"/>
                        <a:t>1</a:t>
                      </a:r>
                      <a:r>
                        <a:rPr lang="ru-RU" sz="1400" kern="1200" dirty="0" smtClean="0"/>
                        <a:t>-е заседание КАСКО</a:t>
                      </a:r>
                      <a:r>
                        <a:rPr lang="en-US" sz="1400" kern="1200" dirty="0" smtClean="0"/>
                        <a:t>/</a:t>
                      </a:r>
                      <a:r>
                        <a:rPr lang="ru-RU" sz="1400" kern="1200" dirty="0" err="1" smtClean="0"/>
                        <a:t>РГ</a:t>
                      </a:r>
                      <a:r>
                        <a:rPr lang="en-US" sz="1400" kern="1200" dirty="0" smtClean="0"/>
                        <a:t>44 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400" kern="1200" dirty="0" smtClean="0"/>
                        <a:t>(ISO/</a:t>
                      </a:r>
                      <a:r>
                        <a:rPr lang="en-US" sz="1400" kern="1200" dirty="0" err="1" smtClean="0"/>
                        <a:t>IEC</a:t>
                      </a:r>
                      <a:r>
                        <a:rPr lang="en-US" sz="1400" kern="1200" baseline="0" dirty="0" smtClean="0"/>
                        <a:t> </a:t>
                      </a:r>
                      <a:r>
                        <a:rPr lang="en-US" sz="1400" kern="1200" dirty="0" smtClean="0"/>
                        <a:t>17025)</a:t>
                      </a:r>
                      <a:endParaRPr 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/>
                        <a:t>Женева, Швейцария,</a:t>
                      </a:r>
                      <a:r>
                        <a:rPr lang="en-US" sz="1400" kern="1200" baseline="0" dirty="0" smtClean="0"/>
                        <a:t> 10-12 </a:t>
                      </a:r>
                      <a:r>
                        <a:rPr lang="ru-RU" sz="1400" kern="1200" baseline="0" dirty="0" smtClean="0"/>
                        <a:t>февраля</a:t>
                      </a:r>
                      <a:endParaRPr lang="ru-RU" sz="1400" kern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400" kern="1200" dirty="0" smtClean="0"/>
                        <a:t>Украина (</a:t>
                      </a:r>
                      <a:r>
                        <a:rPr lang="en-US" sz="1400" kern="1200" dirty="0" smtClean="0"/>
                        <a:t>1</a:t>
                      </a:r>
                      <a:r>
                        <a:rPr lang="ru-RU" sz="1400" kern="1200" dirty="0" smtClean="0"/>
                        <a:t>)</a:t>
                      </a:r>
                      <a:endParaRPr lang="en-US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560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400" kern="1200" dirty="0" smtClean="0"/>
                        <a:t>Пленарное заседание</a:t>
                      </a:r>
                      <a:r>
                        <a:rPr lang="en-US" sz="1400" kern="1200" dirty="0" smtClean="0"/>
                        <a:t> </a:t>
                      </a:r>
                      <a:r>
                        <a:rPr lang="ru-RU" sz="1400" kern="1200" dirty="0" smtClean="0"/>
                        <a:t>и</a:t>
                      </a:r>
                      <a:r>
                        <a:rPr lang="en-US" sz="1400" kern="1200" baseline="0" dirty="0" smtClean="0"/>
                        <a:t> </a:t>
                      </a:r>
                      <a:r>
                        <a:rPr lang="ru-RU" sz="1400" kern="1200" dirty="0" smtClean="0"/>
                        <a:t>семинар</a:t>
                      </a:r>
                      <a:r>
                        <a:rPr lang="en-US" sz="1400" kern="1200" dirty="0" smtClean="0"/>
                        <a:t> </a:t>
                      </a:r>
                      <a:r>
                        <a:rPr lang="ru-RU" sz="1400" kern="1200" dirty="0" err="1" smtClean="0"/>
                        <a:t>КОПОЛКО</a:t>
                      </a:r>
                      <a:endParaRPr lang="ru-RU" sz="1400" kern="1200" dirty="0" smtClean="0"/>
                    </a:p>
                    <a:p>
                      <a:pPr marL="0" algn="l" defTabSz="914400" rtl="0" eaLnBrk="1" latinLnBrk="0" hangingPunct="1"/>
                      <a:endParaRPr lang="en-US" sz="14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/>
                        <a:t>Женева, Швейцария,</a:t>
                      </a:r>
                      <a:r>
                        <a:rPr lang="en-US" sz="1400" kern="1200" baseline="0" dirty="0" smtClean="0"/>
                        <a:t> 11 </a:t>
                      </a:r>
                      <a:r>
                        <a:rPr lang="ru-RU" sz="1400" kern="1200" baseline="0" dirty="0" smtClean="0"/>
                        <a:t>мая</a:t>
                      </a:r>
                      <a:endParaRPr lang="ru-RU" sz="1400" kern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400" kern="1200" dirty="0" smtClean="0"/>
                        <a:t>Республика Молдова </a:t>
                      </a:r>
                      <a:r>
                        <a:rPr lang="en-US" sz="1400" kern="1200" dirty="0" smtClean="0"/>
                        <a:t> (1)</a:t>
                      </a:r>
                      <a:endParaRPr lang="en-US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560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400" kern="1200" dirty="0" smtClean="0"/>
                        <a:t>Заседание </a:t>
                      </a:r>
                      <a:r>
                        <a:rPr lang="ru-RU" sz="1400" kern="1200" dirty="0" err="1" smtClean="0"/>
                        <a:t>ТК</a:t>
                      </a:r>
                      <a:r>
                        <a:rPr lang="en-US" sz="1400" kern="1200" dirty="0" smtClean="0"/>
                        <a:t>193 </a:t>
                      </a:r>
                      <a:r>
                        <a:rPr lang="ru-RU" sz="1400" kern="1200" dirty="0" smtClean="0"/>
                        <a:t>Природный газ</a:t>
                      </a:r>
                      <a:endParaRPr lang="en-US" sz="14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400" kern="1200" dirty="0" smtClean="0"/>
                        <a:t>Милан, Италия, 30 июня - 3 июля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400" kern="1200" dirty="0" smtClean="0"/>
                        <a:t>Украина (</a:t>
                      </a:r>
                      <a:r>
                        <a:rPr lang="en-US" sz="1400" kern="1200" dirty="0" smtClean="0"/>
                        <a:t>1</a:t>
                      </a:r>
                      <a:r>
                        <a:rPr lang="ru-RU" sz="1400" kern="1200" dirty="0" smtClean="0"/>
                        <a:t>)</a:t>
                      </a:r>
                      <a:endParaRPr lang="en-US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560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dirty="0" smtClean="0"/>
                        <a:t>8</a:t>
                      </a:r>
                      <a:r>
                        <a:rPr lang="ru-RU" sz="1400" kern="1200" dirty="0" smtClean="0"/>
                        <a:t>-е заседание </a:t>
                      </a:r>
                      <a:r>
                        <a:rPr lang="ru-RU" sz="1400" kern="1200" dirty="0" err="1" smtClean="0"/>
                        <a:t>ТК</a:t>
                      </a:r>
                      <a:r>
                        <a:rPr lang="en-US" sz="1400" kern="1200" dirty="0" smtClean="0"/>
                        <a:t>135/</a:t>
                      </a:r>
                      <a:r>
                        <a:rPr lang="ru-RU" sz="1400" kern="1200" dirty="0" smtClean="0"/>
                        <a:t>ПК</a:t>
                      </a:r>
                      <a:r>
                        <a:rPr lang="en-US" sz="1400" kern="1200" dirty="0" smtClean="0"/>
                        <a:t>9</a:t>
                      </a:r>
                      <a:r>
                        <a:rPr lang="en-US" sz="1400" kern="1200" baseline="0" dirty="0" smtClean="0"/>
                        <a:t> </a:t>
                      </a:r>
                      <a:r>
                        <a:rPr lang="ru-RU" sz="1400" kern="1200" dirty="0" smtClean="0"/>
                        <a:t>Методы неразрушающего контроля</a:t>
                      </a:r>
                      <a:endParaRPr lang="en-US" sz="14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400" kern="1200" dirty="0" smtClean="0"/>
                        <a:t>Сан-Паулу, Бразилия, 20-21 октября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400" kern="1200" dirty="0" smtClean="0"/>
                        <a:t>Казахстан</a:t>
                      </a:r>
                      <a:r>
                        <a:rPr lang="en-US" sz="1400" kern="1200" dirty="0" smtClean="0"/>
                        <a:t> </a:t>
                      </a:r>
                      <a:r>
                        <a:rPr lang="ru-RU" sz="1400" kern="1200" dirty="0" smtClean="0"/>
                        <a:t>(1)</a:t>
                      </a:r>
                      <a:endParaRPr lang="en-US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560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dirty="0" smtClean="0"/>
                        <a:t>21</a:t>
                      </a:r>
                      <a:r>
                        <a:rPr lang="ru-RU" sz="1400" kern="1200" dirty="0" smtClean="0"/>
                        <a:t>-е заседание </a:t>
                      </a:r>
                      <a:r>
                        <a:rPr lang="ru-RU" sz="1400" kern="1200" dirty="0" err="1" smtClean="0"/>
                        <a:t>ТК</a:t>
                      </a:r>
                      <a:r>
                        <a:rPr lang="en-US" sz="1400" kern="1200" dirty="0" smtClean="0"/>
                        <a:t>/</a:t>
                      </a:r>
                      <a:r>
                        <a:rPr lang="ru-RU" sz="1400" kern="1200" dirty="0" smtClean="0"/>
                        <a:t>ПК</a:t>
                      </a:r>
                      <a:r>
                        <a:rPr lang="en-US" sz="1400" kern="1200" dirty="0" smtClean="0"/>
                        <a:t>71</a:t>
                      </a:r>
                      <a:r>
                        <a:rPr lang="en-US" sz="1400" kern="1200" baseline="0" dirty="0" smtClean="0"/>
                        <a:t> </a:t>
                      </a:r>
                      <a:r>
                        <a:rPr lang="ru-RU" sz="1400" kern="1200" dirty="0" smtClean="0"/>
                        <a:t>Бетон, железобетон и </a:t>
                      </a:r>
                      <a:r>
                        <a:rPr lang="ru-RU" sz="1400" kern="1200" dirty="0" err="1" smtClean="0"/>
                        <a:t>преднапряженный</a:t>
                      </a:r>
                      <a:r>
                        <a:rPr lang="ru-RU" sz="1400" kern="1200" dirty="0" smtClean="0"/>
                        <a:t> железобетон</a:t>
                      </a:r>
                      <a:endParaRPr lang="en-US" sz="14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400" kern="1200" dirty="0" smtClean="0"/>
                        <a:t>Сеул, Республика Корея, 2</a:t>
                      </a:r>
                      <a:r>
                        <a:rPr lang="en-US" sz="1400" kern="1200" dirty="0" smtClean="0"/>
                        <a:t>6</a:t>
                      </a:r>
                      <a:r>
                        <a:rPr lang="ru-RU" sz="1400" kern="1200" dirty="0" smtClean="0"/>
                        <a:t>-2</a:t>
                      </a:r>
                      <a:r>
                        <a:rPr lang="en-US" sz="1400" kern="1200" dirty="0" smtClean="0"/>
                        <a:t>9</a:t>
                      </a:r>
                      <a:r>
                        <a:rPr lang="ru-RU" sz="1400" kern="1200" dirty="0" smtClean="0"/>
                        <a:t> октября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400" kern="1200" dirty="0" smtClean="0"/>
                        <a:t>Узбекистан (1)</a:t>
                      </a:r>
                      <a:endParaRPr lang="en-US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560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4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b="1" kern="1200" dirty="0" smtClean="0"/>
                        <a:t>7 </a:t>
                      </a:r>
                      <a:r>
                        <a:rPr lang="ru-RU" sz="1400" b="1" kern="1200" dirty="0" smtClean="0"/>
                        <a:t>заседаний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b="1" kern="1200" dirty="0" smtClean="0"/>
                        <a:t>5 </a:t>
                      </a:r>
                      <a:r>
                        <a:rPr lang="ru-RU" sz="1400" b="1" kern="1200" dirty="0" smtClean="0"/>
                        <a:t>членов </a:t>
                      </a:r>
                      <a:r>
                        <a:rPr lang="ru-RU" sz="1400" b="1" kern="1200" dirty="0" err="1" smtClean="0"/>
                        <a:t>МГС</a:t>
                      </a:r>
                      <a:r>
                        <a:rPr lang="ru-RU" sz="1400" b="1" kern="1200" dirty="0" smtClean="0"/>
                        <a:t> </a:t>
                      </a:r>
                      <a:endParaRPr lang="ru-RU" sz="14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099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336100" y="150607"/>
            <a:ext cx="6674044" cy="603250"/>
          </a:xfrm>
        </p:spPr>
        <p:txBody>
          <a:bodyPr>
            <a:noAutofit/>
          </a:bodyPr>
          <a:lstStyle/>
          <a:p>
            <a:pPr algn="l" fontAlgn="base">
              <a:spcAft>
                <a:spcPct val="0"/>
              </a:spcAft>
            </a:pPr>
            <a:r>
              <a:rPr lang="ru-RU" dirty="0" smtClean="0">
                <a:ea typeface="ＭＳ Ｐゴシック" pitchFamily="34" charset="-128"/>
                <a:cs typeface="Arial"/>
              </a:rPr>
              <a:t>Семинары и тренинги </a:t>
            </a:r>
            <a:r>
              <a:rPr lang="ru-RU" dirty="0" smtClean="0">
                <a:ea typeface="ＭＳ Ｐゴシック" pitchFamily="34" charset="-128"/>
              </a:rPr>
              <a:t>ИСО</a:t>
            </a:r>
            <a:endParaRPr lang="en-GB" dirty="0">
              <a:ea typeface="ＭＳ Ｐゴシック" pitchFamily="34" charset="-128"/>
              <a:cs typeface="Arial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111271"/>
              </p:ext>
            </p:extLst>
          </p:nvPr>
        </p:nvGraphicFramePr>
        <p:xfrm>
          <a:off x="387499" y="1128429"/>
          <a:ext cx="8571246" cy="3628409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3244613"/>
                <a:gridCol w="2206133"/>
                <a:gridCol w="3120500"/>
              </a:tblGrid>
              <a:tr h="447529"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400" kern="1200" dirty="0" smtClean="0"/>
                        <a:t>Мероприятия в 201</a:t>
                      </a:r>
                      <a:r>
                        <a:rPr lang="en-US" sz="1400" kern="1200" dirty="0" smtClean="0"/>
                        <a:t>5</a:t>
                      </a:r>
                      <a:r>
                        <a:rPr lang="ru-RU" sz="1400" kern="1200" dirty="0" smtClean="0"/>
                        <a:t> г.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kern="1200" dirty="0" smtClean="0"/>
                        <a:t>Участие МГС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4789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 smtClean="0"/>
                        <a:t>Региональный семинар по электронным услугам</a:t>
                      </a:r>
                      <a:r>
                        <a:rPr lang="en-US" sz="1200" kern="1200" dirty="0" smtClean="0"/>
                        <a:t> </a:t>
                      </a:r>
                      <a:r>
                        <a:rPr lang="ru-RU" sz="1200" dirty="0" smtClean="0">
                          <a:ea typeface="ＭＳ Ｐゴシック" pitchFamily="34" charset="-128"/>
                        </a:rPr>
                        <a:t>ИСО</a:t>
                      </a:r>
                      <a:r>
                        <a:rPr lang="en-US" sz="1200" dirty="0" smtClean="0">
                          <a:ea typeface="ＭＳ Ｐゴシック" pitchFamily="34" charset="-128"/>
                        </a:rPr>
                        <a:t> </a:t>
                      </a:r>
                      <a:r>
                        <a:rPr lang="ru-RU" sz="1200" dirty="0" smtClean="0">
                          <a:ea typeface="ＭＳ Ｐゴシック" pitchFamily="34" charset="-128"/>
                        </a:rPr>
                        <a:t>для</a:t>
                      </a:r>
                      <a:r>
                        <a:rPr lang="en-US" sz="1200" dirty="0" smtClean="0">
                          <a:ea typeface="ＭＳ Ｐゴシック" pitchFamily="34" charset="-128"/>
                        </a:rPr>
                        <a:t> </a:t>
                      </a:r>
                      <a:r>
                        <a:rPr lang="ru-RU" sz="1200" dirty="0" smtClean="0">
                          <a:ea typeface="ＭＳ Ｐゴシック" pitchFamily="34" charset="-128"/>
                        </a:rPr>
                        <a:t>администраторов</a:t>
                      </a:r>
                      <a:endParaRPr 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 smtClean="0"/>
                        <a:t>Загреб, Хорватия, </a:t>
                      </a:r>
                      <a:r>
                        <a:rPr lang="en-US" sz="1200" kern="1200" dirty="0" smtClean="0"/>
                        <a:t>21</a:t>
                      </a:r>
                      <a:r>
                        <a:rPr lang="ru-RU" sz="1200" kern="1200" dirty="0" smtClean="0"/>
                        <a:t>-</a:t>
                      </a:r>
                      <a:r>
                        <a:rPr lang="en-US" sz="1200" kern="1200" dirty="0" smtClean="0"/>
                        <a:t>23</a:t>
                      </a:r>
                      <a:r>
                        <a:rPr lang="ru-RU" sz="1200" kern="1200" dirty="0" smtClean="0"/>
                        <a:t> октября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 smtClean="0"/>
                        <a:t>Армения</a:t>
                      </a:r>
                      <a:r>
                        <a:rPr lang="en-US" sz="1200" kern="1200" dirty="0" smtClean="0"/>
                        <a:t> (1), </a:t>
                      </a:r>
                      <a:r>
                        <a:rPr lang="ru-RU" sz="1200" kern="1200" dirty="0" smtClean="0"/>
                        <a:t>Республика Молдова</a:t>
                      </a:r>
                      <a:r>
                        <a:rPr lang="en-US" sz="1200" kern="1200" dirty="0" smtClean="0"/>
                        <a:t> (1),</a:t>
                      </a:r>
                      <a:r>
                        <a:rPr lang="ru-RU" sz="1200" kern="1200" dirty="0" smtClean="0"/>
                        <a:t> Украина (</a:t>
                      </a:r>
                      <a:r>
                        <a:rPr lang="en-US" sz="1200" kern="1200" dirty="0" smtClean="0"/>
                        <a:t>1</a:t>
                      </a:r>
                      <a:r>
                        <a:rPr lang="ru-RU" sz="1200" kern="1200" dirty="0" smtClean="0"/>
                        <a:t>)</a:t>
                      </a:r>
                      <a:r>
                        <a:rPr lang="en-US" sz="1200" kern="1200" dirty="0" smtClean="0"/>
                        <a:t> </a:t>
                      </a:r>
                      <a:endParaRPr lang="en-US" sz="1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04969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 smtClean="0"/>
                        <a:t>Однодневный семинар по повышению потенциала развивающихся стран для участия в международной стандартизации</a:t>
                      </a:r>
                      <a:r>
                        <a:rPr lang="en-US" sz="1200" kern="1200" dirty="0" smtClean="0"/>
                        <a:t> </a:t>
                      </a:r>
                      <a:r>
                        <a:rPr lang="ru-RU" sz="1200" kern="1200" dirty="0" smtClean="0"/>
                        <a:t>и внедрение стандартов  в секторе информационных технологий</a:t>
                      </a:r>
                      <a:r>
                        <a:rPr lang="en-US" sz="1200" kern="1200" dirty="0" smtClean="0"/>
                        <a:t> </a:t>
                      </a:r>
                      <a:r>
                        <a:rPr lang="ru-RU" sz="1200" kern="1200" dirty="0" smtClean="0"/>
                        <a:t>(</a:t>
                      </a:r>
                      <a:r>
                        <a:rPr lang="en-US" sz="1200" kern="1200" dirty="0" err="1" smtClean="0"/>
                        <a:t>JTC</a:t>
                      </a:r>
                      <a:r>
                        <a:rPr lang="en-US" sz="1200" kern="1200" dirty="0" smtClean="0"/>
                        <a:t> </a:t>
                      </a:r>
                      <a:r>
                        <a:rPr lang="ru-RU" sz="1200" kern="1200" dirty="0" smtClean="0"/>
                        <a:t>1 )</a:t>
                      </a:r>
                      <a:endParaRPr 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 smtClean="0"/>
                        <a:t>Пекин, Китай, </a:t>
                      </a:r>
                      <a:r>
                        <a:rPr lang="en-US" sz="1200" kern="1200" dirty="0" smtClean="0"/>
                        <a:t>25 </a:t>
                      </a:r>
                      <a:r>
                        <a:rPr lang="ru-RU" sz="1200" kern="1200" dirty="0" smtClean="0"/>
                        <a:t>октября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/>
                        <a:t>Казахстан </a:t>
                      </a:r>
                      <a:r>
                        <a:rPr lang="en-US" sz="1200" kern="1200" dirty="0" smtClean="0"/>
                        <a:t>(1)</a:t>
                      </a:r>
                      <a:endParaRPr lang="en-US" sz="1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83301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 smtClean="0"/>
                        <a:t>Использование и ссылки на стандарты </a:t>
                      </a:r>
                      <a:r>
                        <a:rPr lang="ru-RU" sz="1200" dirty="0" smtClean="0"/>
                        <a:t>ИСО/</a:t>
                      </a:r>
                      <a:r>
                        <a:rPr lang="ru-RU" sz="1200" dirty="0" err="1" smtClean="0"/>
                        <a:t>МЭК</a:t>
                      </a:r>
                      <a:r>
                        <a:rPr lang="en-US" sz="1200" dirty="0" smtClean="0"/>
                        <a:t> </a:t>
                      </a:r>
                      <a:r>
                        <a:rPr lang="ru-RU" sz="1200" kern="1200" dirty="0" smtClean="0"/>
                        <a:t>для поддержки государственной политики</a:t>
                      </a:r>
                      <a:r>
                        <a:rPr lang="en-US" sz="1200" kern="1200" dirty="0" smtClean="0"/>
                        <a:t> (</a:t>
                      </a:r>
                      <a:r>
                        <a:rPr lang="ru-RU" sz="1200" kern="1200" dirty="0" err="1" smtClean="0"/>
                        <a:t>ТРБ</a:t>
                      </a:r>
                      <a:r>
                        <a:rPr lang="en-US" sz="1200" kern="1200" dirty="0" smtClean="0"/>
                        <a:t>/</a:t>
                      </a:r>
                      <a:r>
                        <a:rPr lang="ru-RU" sz="1200" kern="1200" dirty="0" err="1" smtClean="0"/>
                        <a:t>ЕЭК</a:t>
                      </a:r>
                      <a:r>
                        <a:rPr lang="ru-RU" sz="1200" kern="1200" dirty="0" smtClean="0"/>
                        <a:t> ООН</a:t>
                      </a:r>
                      <a:r>
                        <a:rPr lang="en-US" sz="1200" kern="1200" dirty="0" smtClean="0"/>
                        <a:t>)</a:t>
                      </a:r>
                      <a:endParaRPr lang="en-US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/>
                        <a:t>Женева, Швейцария, 2-3 ноября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 smtClean="0"/>
                        <a:t>Украина (</a:t>
                      </a:r>
                      <a:r>
                        <a:rPr lang="en-US" sz="1200" kern="1200" dirty="0" smtClean="0"/>
                        <a:t>1</a:t>
                      </a:r>
                      <a:r>
                        <a:rPr lang="ru-RU" sz="1200" kern="1200" dirty="0" smtClean="0"/>
                        <a:t>)</a:t>
                      </a:r>
                      <a:r>
                        <a:rPr lang="en-US" sz="1200" kern="1200" dirty="0" smtClean="0"/>
                        <a:t>,</a:t>
                      </a:r>
                      <a:r>
                        <a:rPr lang="en-US" sz="1200" kern="1200" baseline="0" dirty="0" smtClean="0"/>
                        <a:t> </a:t>
                      </a:r>
                      <a:r>
                        <a:rPr lang="ru-RU" sz="1200" kern="1200" baseline="0" dirty="0" smtClean="0"/>
                        <a:t>Грузия</a:t>
                      </a:r>
                      <a:r>
                        <a:rPr lang="en-US" sz="1200" kern="1200" baseline="0" dirty="0" smtClean="0"/>
                        <a:t> (1) </a:t>
                      </a:r>
                      <a:r>
                        <a:rPr lang="ru-RU" sz="1200" kern="1200" dirty="0" smtClean="0"/>
                        <a:t>и Российская Федерация (1)</a:t>
                      </a:r>
                    </a:p>
                    <a:p>
                      <a:pPr marL="0" algn="l" defTabSz="914400" rtl="0" eaLnBrk="1" latinLnBrk="0" hangingPunct="1"/>
                      <a:endParaRPr lang="en-US" sz="1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5027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 smtClean="0"/>
                        <a:t>Тренинг</a:t>
                      </a:r>
                      <a:r>
                        <a:rPr lang="en-US" sz="1200" kern="1200" dirty="0" smtClean="0"/>
                        <a:t> - </a:t>
                      </a:r>
                      <a:r>
                        <a:rPr lang="ru-RU" sz="1200" kern="1200" dirty="0" smtClean="0"/>
                        <a:t>участии потребителей в стандартизации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 err="1" smtClean="0"/>
                        <a:t>Брази́лиа</a:t>
                      </a:r>
                      <a:r>
                        <a:rPr lang="ru-RU" sz="1200" kern="1200" dirty="0" smtClean="0"/>
                        <a:t>, Бразилия ,</a:t>
                      </a:r>
                      <a:r>
                        <a:rPr lang="en-US" sz="1200" kern="1200" dirty="0" smtClean="0"/>
                        <a:t>18 </a:t>
                      </a:r>
                      <a:r>
                        <a:rPr lang="ru-RU" sz="1200" kern="1200" dirty="0" smtClean="0"/>
                        <a:t>ноября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 smtClean="0"/>
                        <a:t>Республика Молдова</a:t>
                      </a:r>
                      <a:r>
                        <a:rPr lang="en-US" sz="1200" kern="1200" dirty="0" smtClean="0"/>
                        <a:t> (1),</a:t>
                      </a:r>
                      <a:r>
                        <a:rPr lang="ru-RU" sz="1200" kern="1200" dirty="0" smtClean="0"/>
                        <a:t> Азербайджан (</a:t>
                      </a:r>
                      <a:r>
                        <a:rPr lang="en-US" sz="1200" kern="1200" dirty="0" smtClean="0"/>
                        <a:t>1</a:t>
                      </a:r>
                      <a:r>
                        <a:rPr lang="ru-RU" sz="1200" kern="1200" dirty="0" smtClean="0"/>
                        <a:t>), Армения (</a:t>
                      </a:r>
                      <a:r>
                        <a:rPr lang="en-US" sz="1200" kern="1200" dirty="0" smtClean="0"/>
                        <a:t>1</a:t>
                      </a:r>
                      <a:r>
                        <a:rPr lang="ru-RU" sz="1200" kern="1200" dirty="0" smtClean="0"/>
                        <a:t>)</a:t>
                      </a:r>
                      <a:endParaRPr 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1075582"/>
              </p:ext>
            </p:extLst>
          </p:nvPr>
        </p:nvGraphicFramePr>
        <p:xfrm>
          <a:off x="387499" y="5709846"/>
          <a:ext cx="8571246" cy="647899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3244613"/>
                <a:gridCol w="2206133"/>
                <a:gridCol w="3120500"/>
              </a:tblGrid>
              <a:tr h="64789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Региональный семинар по вовлечению потребителей в разработку стандартов</a:t>
                      </a:r>
                      <a:endParaRPr lang="en-US" sz="12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 smtClean="0"/>
                        <a:t>Октябрь</a:t>
                      </a:r>
                      <a:r>
                        <a:rPr lang="en-US" sz="1200" b="0" kern="1200" dirty="0" smtClean="0"/>
                        <a:t>, </a:t>
                      </a:r>
                      <a:r>
                        <a:rPr lang="ru-RU" sz="1200" b="0" kern="1200" dirty="0" smtClean="0"/>
                        <a:t>место</a:t>
                      </a:r>
                      <a:r>
                        <a:rPr lang="en-US" sz="1200" b="0" kern="1200" baseline="0" dirty="0" smtClean="0"/>
                        <a:t> </a:t>
                      </a:r>
                      <a:r>
                        <a:rPr lang="ru-RU" sz="1200" b="0" kern="1200" baseline="0" dirty="0" smtClean="0"/>
                        <a:t>проведения</a:t>
                      </a:r>
                      <a:r>
                        <a:rPr lang="ru-RU" sz="1200" b="0" kern="1200" dirty="0" smtClean="0"/>
                        <a:t> будет подтверждено </a:t>
                      </a:r>
                    </a:p>
                    <a:p>
                      <a:pPr marL="0" algn="l" defTabSz="914400" rtl="0" eaLnBrk="1" latinLnBrk="0" hangingPunct="1"/>
                      <a:endParaRPr lang="en-US" sz="1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Центральная Азия</a:t>
                      </a:r>
                      <a:endParaRPr lang="en-US" sz="12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Центрально- Восточная Европ</a:t>
                      </a:r>
                      <a:r>
                        <a:rPr lang="en-US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endParaRPr lang="ru-RU" sz="12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sz="1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294646"/>
              </p:ext>
            </p:extLst>
          </p:nvPr>
        </p:nvGraphicFramePr>
        <p:xfrm>
          <a:off x="387499" y="5262317"/>
          <a:ext cx="8571246" cy="447529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5450746"/>
                <a:gridCol w="3120500"/>
              </a:tblGrid>
              <a:tr h="44752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400" kern="1200" dirty="0" smtClean="0"/>
                        <a:t>Запланированные семинары на 2016 г</a:t>
                      </a:r>
                      <a:r>
                        <a:rPr lang="en-US" sz="1400" kern="1200" dirty="0" smtClean="0"/>
                        <a:t>.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755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571500" y="2525031"/>
            <a:ext cx="8001000" cy="64808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2700" b="0" i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174757B-1E1C-4F5F-A559-56373CCB318E}" type="slidenum">
              <a:rPr lang="en-US" smtClean="0"/>
              <a:t>27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14135" y="1881808"/>
            <a:ext cx="622454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sz="2000" dirty="0" smtClean="0"/>
              <a:t>3</a:t>
            </a:r>
            <a:r>
              <a:rPr lang="en-US" sz="2000" dirty="0" smtClean="0"/>
              <a:t>9</a:t>
            </a:r>
            <a:r>
              <a:rPr lang="ru-RU" sz="2000" dirty="0" smtClean="0"/>
              <a:t>-я </a:t>
            </a:r>
            <a:r>
              <a:rPr lang="ru-RU" sz="2000" dirty="0"/>
              <a:t>Генеральная Ассамблея ИСО состоится в </a:t>
            </a:r>
            <a:r>
              <a:rPr lang="ru-RU" sz="2000" dirty="0" smtClean="0"/>
              <a:t>Пекине</a:t>
            </a:r>
            <a:r>
              <a:rPr lang="en-US" sz="2000" dirty="0" smtClean="0"/>
              <a:t>, </a:t>
            </a:r>
            <a:r>
              <a:rPr lang="ru-RU" sz="2000" dirty="0" smtClean="0"/>
              <a:t>Китай </a:t>
            </a:r>
            <a:r>
              <a:rPr lang="ru-RU" sz="2000" dirty="0"/>
              <a:t>, </a:t>
            </a:r>
            <a:r>
              <a:rPr lang="en-US" sz="2000" b="1" dirty="0" smtClean="0"/>
              <a:t>12-14 </a:t>
            </a:r>
            <a:r>
              <a:rPr lang="ru-RU" sz="2000" b="1" dirty="0" smtClean="0"/>
              <a:t>сентября 201</a:t>
            </a:r>
            <a:r>
              <a:rPr lang="en-US" sz="2000" b="1" dirty="0" smtClean="0"/>
              <a:t>6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US" sz="2000" dirty="0" smtClean="0"/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sz="2000" dirty="0"/>
              <a:t>Информацию о мероприятии, в том числе о регистрации, можно найти на официальном сайте : </a:t>
            </a:r>
            <a:r>
              <a:rPr lang="en-GB" sz="2000" dirty="0" err="1" smtClean="0">
                <a:hlinkClick r:id="rId3"/>
              </a:rPr>
              <a:t>www.iso.org</a:t>
            </a:r>
            <a:r>
              <a:rPr lang="en-GB" sz="2000" dirty="0" smtClean="0">
                <a:hlinkClick r:id="rId3"/>
              </a:rPr>
              <a:t>/</a:t>
            </a:r>
            <a:r>
              <a:rPr lang="en-GB" sz="2000" dirty="0" err="1" smtClean="0">
                <a:hlinkClick r:id="rId3"/>
              </a:rPr>
              <a:t>ga2016</a:t>
            </a:r>
            <a:endParaRPr lang="en-GB" sz="2000" dirty="0" smtClean="0"/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US" sz="2000" dirty="0" smtClean="0"/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sz="2000" dirty="0"/>
              <a:t>Регистрация открыта и</a:t>
            </a:r>
            <a:r>
              <a:rPr lang="en-US" sz="2000" dirty="0"/>
              <a:t> </a:t>
            </a:r>
            <a:r>
              <a:rPr lang="ru-RU" sz="2000" dirty="0"/>
              <a:t>делегаты должны пройти </a:t>
            </a:r>
            <a:r>
              <a:rPr lang="en-US" sz="2000" dirty="0"/>
              <a:t>on-line </a:t>
            </a:r>
            <a:r>
              <a:rPr lang="ru-RU" sz="2000" dirty="0"/>
              <a:t>регистрацию </a:t>
            </a:r>
            <a:r>
              <a:rPr lang="ru-RU" sz="2000" b="1" dirty="0"/>
              <a:t>до</a:t>
            </a:r>
            <a:r>
              <a:rPr lang="en-US" sz="2000" b="1" dirty="0"/>
              <a:t> </a:t>
            </a:r>
            <a:r>
              <a:rPr lang="ru-RU" sz="2000" b="1" dirty="0"/>
              <a:t>31 июля </a:t>
            </a:r>
            <a:r>
              <a:rPr lang="ru-RU" sz="2000" b="1" dirty="0" smtClean="0"/>
              <a:t>201</a:t>
            </a:r>
            <a:r>
              <a:rPr lang="en-US" sz="2000" b="1" dirty="0" smtClean="0"/>
              <a:t>6</a:t>
            </a:r>
            <a:r>
              <a:rPr lang="ru-RU" sz="2000" b="1" dirty="0" smtClean="0"/>
              <a:t>.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94342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505609" y="0"/>
            <a:ext cx="8315664" cy="6767617"/>
            <a:chOff x="505609" y="0"/>
            <a:chExt cx="8315664" cy="6767617"/>
          </a:xfrm>
        </p:grpSpPr>
        <p:graphicFrame>
          <p:nvGraphicFramePr>
            <p:cNvPr id="4" name="Content Placeholder 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226128589"/>
                </p:ext>
              </p:extLst>
            </p:nvPr>
          </p:nvGraphicFramePr>
          <p:xfrm>
            <a:off x="505610" y="1985843"/>
            <a:ext cx="8315663" cy="4781774"/>
          </p:xfrm>
          <a:graphic>
            <a:graphicData uri="http://schemas.openxmlformats.org/drawingml/2006/table">
              <a:tbl>
                <a:tblPr firstRow="1" firstCol="1" bandRow="1">
                  <a:tableStyleId>{9D7B26C5-4107-4FEC-AEDC-1716B250A1EF}</a:tableStyleId>
                </a:tblPr>
                <a:tblGrid>
                  <a:gridCol w="1398494"/>
                  <a:gridCol w="2420470"/>
                  <a:gridCol w="2485017"/>
                  <a:gridCol w="2011682"/>
                </a:tblGrid>
                <a:tr h="391597">
                  <a:tc>
                    <a:txBody>
                      <a:bodyPr/>
                      <a:lstStyle/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ru-RU" sz="1200" dirty="0" smtClean="0">
                            <a:effectLst/>
                          </a:rPr>
                          <a:t>ДАТА</a:t>
                        </a:r>
                        <a:endParaRPr lang="en-US" sz="12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endParaRPr>
                      </a:p>
                    </a:txBody>
                    <a:tcPr marL="62861" marR="62861" marT="0" marB="0" anchor="ctr"/>
                  </a:tc>
                  <a:tc>
                    <a:txBody>
                      <a:bodyPr/>
                      <a:lstStyle/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ru-RU" sz="1200" dirty="0" smtClean="0">
                            <a:effectLst/>
                          </a:rPr>
                          <a:t>УТРО</a:t>
                        </a:r>
                        <a:endParaRPr lang="en-US" sz="12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endParaRPr>
                      </a:p>
                    </a:txBody>
                    <a:tcPr marL="62861" marR="62861" marT="0" marB="0" anchor="ctr"/>
                  </a:tc>
                  <a:tc>
                    <a:txBody>
                      <a:bodyPr/>
                      <a:lstStyle/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ru-RU" sz="1200" dirty="0" smtClean="0">
                            <a:effectLst/>
                          </a:rPr>
                          <a:t>ПОСЛЕ ПОЛУДНЯ</a:t>
                        </a:r>
                        <a:endParaRPr lang="en-US" sz="12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endParaRPr>
                      </a:p>
                    </a:txBody>
                    <a:tcPr marL="62861" marR="62861" marT="0" marB="0" anchor="ctr"/>
                  </a:tc>
                  <a:tc>
                    <a:txBody>
                      <a:bodyPr/>
                      <a:lstStyle/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ru-RU" sz="1200" dirty="0" smtClean="0">
                            <a:effectLst/>
                          </a:rPr>
                          <a:t>ВЕЧЕР</a:t>
                        </a:r>
                        <a:endParaRPr lang="en-US" sz="12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endParaRPr>
                      </a:p>
                    </a:txBody>
                    <a:tcPr marL="62861" marR="62861" marT="0" marB="0" anchor="ctr"/>
                  </a:tc>
                </a:tr>
                <a:tr h="797574">
                  <a:tc>
                    <a:txBody>
                      <a:bodyPr/>
                      <a:lstStyle/>
                      <a:p>
                        <a:pPr algn="ctr">
                          <a:spcAft>
                            <a:spcPts val="0"/>
                          </a:spcAft>
                        </a:pPr>
                        <a:endParaRPr lang="en-US" sz="1300" dirty="0" smtClean="0">
                          <a:effectLst/>
                        </a:endParaRPr>
                      </a:p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ru-RU" sz="1300" dirty="0" smtClean="0">
                            <a:effectLst/>
                          </a:rPr>
                          <a:t>Суббота</a:t>
                        </a:r>
                        <a:endParaRPr lang="en-US" sz="1300" dirty="0" smtClean="0">
                          <a:effectLst/>
                        </a:endParaRPr>
                      </a:p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en-US" sz="1300" kern="1200" dirty="0" smtClean="0">
                            <a:effectLst/>
                          </a:rPr>
                          <a:t>10</a:t>
                        </a:r>
                        <a:r>
                          <a:rPr lang="ru-RU" sz="1300" kern="1200" dirty="0" smtClean="0">
                            <a:effectLst/>
                          </a:rPr>
                          <a:t> сентября</a:t>
                        </a:r>
                        <a:endParaRPr lang="en-US" sz="1300" b="1" kern="1200" dirty="0">
                          <a:solidFill>
                            <a:schemeClr val="lt1"/>
                          </a:solidFill>
                          <a:effectLst/>
                          <a:latin typeface="+mj-lt"/>
                          <a:ea typeface="+mn-ea"/>
                          <a:cs typeface="+mn-cs"/>
                        </a:endParaRPr>
                      </a:p>
                    </a:txBody>
                    <a:tcPr marL="62861" marR="62861" marT="0" marB="0" anchor="ctr">
                      <a:solidFill>
                        <a:schemeClr val="bg1">
                          <a:lumMod val="75000"/>
                          <a:alpha val="20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algn="ctr" defTabSz="914400" rtl="0" eaLnBrk="1" latinLnBrk="0" hangingPunct="1">
                          <a:spcAft>
                            <a:spcPts val="0"/>
                          </a:spcAft>
                        </a:pPr>
                        <a:endParaRPr lang="en-US" sz="1300" kern="1200" dirty="0" smtClean="0">
                          <a:effectLst/>
                        </a:endParaRPr>
                      </a:p>
                      <a:p>
                        <a:pPr marL="0" algn="ctr" defTabSz="914400" rtl="0" eaLnBrk="1" latinLnBrk="0" hangingPunct="1">
                          <a:spcAft>
                            <a:spcPts val="0"/>
                          </a:spcAft>
                        </a:pPr>
                        <a:r>
                          <a:rPr lang="ru-RU" sz="1300" kern="1200" dirty="0" err="1" smtClean="0">
                            <a:effectLst/>
                          </a:rPr>
                          <a:t>ТРБ</a:t>
                        </a:r>
                        <a:r>
                          <a:rPr lang="en-US" sz="1300" kern="1200" dirty="0" smtClean="0">
                            <a:effectLst/>
                          </a:rPr>
                          <a:t> </a:t>
                        </a:r>
                      </a:p>
                      <a:p>
                        <a:pPr marL="0" algn="ctr" defTabSz="914400" rtl="0" eaLnBrk="1" latinLnBrk="0" hangingPunct="1">
                          <a:spcAft>
                            <a:spcPts val="0"/>
                          </a:spcAft>
                        </a:pPr>
                        <a:r>
                          <a:rPr lang="en-US" sz="1000" kern="1200" dirty="0" smtClean="0">
                            <a:effectLst/>
                          </a:rPr>
                          <a:t>(</a:t>
                        </a:r>
                        <a:r>
                          <a:rPr lang="ru-RU" sz="1000" kern="1200" dirty="0" smtClean="0">
                            <a:effectLst/>
                          </a:rPr>
                          <a:t>ДЛЯ ЧЛЕНОВ</a:t>
                        </a:r>
                        <a:r>
                          <a:rPr lang="en-US" sz="1000" kern="1200" dirty="0" smtClean="0">
                            <a:effectLst/>
                          </a:rPr>
                          <a:t> </a:t>
                        </a:r>
                        <a:r>
                          <a:rPr lang="ru-RU" sz="1000" kern="1200" dirty="0" err="1" smtClean="0">
                            <a:effectLst/>
                          </a:rPr>
                          <a:t>ТРБ</a:t>
                        </a:r>
                        <a:r>
                          <a:rPr lang="en-US" sz="1000" kern="1200" dirty="0" smtClean="0">
                            <a:effectLst/>
                          </a:rPr>
                          <a:t>)</a:t>
                        </a:r>
                      </a:p>
                      <a:p>
                        <a:pPr algn="ctr">
                          <a:spcAft>
                            <a:spcPts val="0"/>
                          </a:spcAft>
                        </a:pPr>
                        <a:endParaRPr lang="en-US" sz="13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endParaRPr>
                      </a:p>
                    </a:txBody>
                    <a:tcPr marL="62861" marR="62861" marT="0" marB="0" anchor="ctr">
                      <a:solidFill>
                        <a:schemeClr val="bg1">
                          <a:lumMod val="75000"/>
                          <a:alpha val="20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>
                          <a:spcAft>
                            <a:spcPts val="0"/>
                          </a:spcAft>
                        </a:pPr>
                        <a:endParaRPr lang="en-US" sz="1300" dirty="0" smtClean="0">
                          <a:effectLst/>
                        </a:endParaRPr>
                      </a:p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ru-RU" sz="1300" dirty="0" err="1" smtClean="0">
                            <a:effectLst/>
                          </a:rPr>
                          <a:t>ТРБ</a:t>
                        </a:r>
                        <a:endParaRPr lang="en-US" sz="1300" dirty="0" smtClean="0">
                          <a:effectLst/>
                        </a:endParaRPr>
                      </a:p>
                      <a:p>
                        <a:pPr marL="0" algn="ctr" defTabSz="914400" rtl="0" eaLnBrk="1" latinLnBrk="0" hangingPunct="1">
                          <a:spcAft>
                            <a:spcPts val="0"/>
                          </a:spcAft>
                        </a:pPr>
                        <a:r>
                          <a:rPr lang="en-US" sz="1300" dirty="0" smtClean="0">
                            <a:effectLst/>
                          </a:rPr>
                          <a:t> </a:t>
                        </a:r>
                        <a:r>
                          <a:rPr lang="en-US" sz="1000" kern="1200" dirty="0" smtClean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rPr>
                          <a:t>(</a:t>
                        </a:r>
                        <a:r>
                          <a:rPr lang="ru-RU" sz="1000" kern="1200" dirty="0" smtClean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rPr>
                          <a:t>ДЛЯ ЧЛЕНОВ</a:t>
                        </a:r>
                        <a:r>
                          <a:rPr lang="en-US" sz="1000" kern="1200" dirty="0" smtClean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rPr>
                          <a:t> </a:t>
                        </a:r>
                        <a:r>
                          <a:rPr lang="ru-RU" sz="1000" kern="1200" dirty="0" err="1" smtClean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rPr>
                          <a:t>ТРБ</a:t>
                        </a:r>
                        <a:r>
                          <a:rPr lang="en-US" sz="1000" kern="1200" dirty="0" smtClean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rPr>
                          <a:t>)</a:t>
                        </a:r>
                      </a:p>
                      <a:p>
                        <a:pPr algn="ctr">
                          <a:spcAft>
                            <a:spcPts val="0"/>
                          </a:spcAft>
                        </a:pPr>
                        <a:endParaRPr lang="en-US" sz="1300" b="1" dirty="0">
                          <a:effectLst/>
                          <a:latin typeface="+mn-lt"/>
                          <a:cs typeface="Arial" panose="020B0604020202020204" pitchFamily="34" charset="0"/>
                        </a:endParaRPr>
                      </a:p>
                    </a:txBody>
                    <a:tcPr marL="62861" marR="62861" marT="0" marB="0" anchor="ctr">
                      <a:solidFill>
                        <a:schemeClr val="bg1">
                          <a:lumMod val="75000"/>
                          <a:alpha val="20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en-US" sz="1300" dirty="0" smtClean="0">
                            <a:effectLst/>
                          </a:rPr>
                          <a:t> </a:t>
                        </a:r>
                        <a:endParaRPr lang="en-US" sz="1300" dirty="0" smtClean="0">
                          <a:effectLst/>
                          <a:latin typeface="+mn-lt"/>
                        </a:endParaRPr>
                      </a:p>
                    </a:txBody>
                    <a:tcPr marL="62861" marR="62861" marT="0" marB="0" anchor="ctr">
                      <a:solidFill>
                        <a:schemeClr val="bg1">
                          <a:lumMod val="75000"/>
                          <a:alpha val="20000"/>
                        </a:schemeClr>
                      </a:solidFill>
                    </a:tcPr>
                  </a:tc>
                </a:tr>
                <a:tr h="797574">
                  <a:tc>
                    <a:txBody>
                      <a:bodyPr/>
                      <a:lstStyle/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ru-RU" sz="1300" dirty="0" smtClean="0">
                            <a:effectLst/>
                          </a:rPr>
                          <a:t>Воскресенье</a:t>
                        </a:r>
                        <a:endParaRPr lang="en-US" sz="1300" dirty="0" smtClean="0">
                          <a:effectLst/>
                        </a:endParaRPr>
                      </a:p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en-US" sz="1300" dirty="0" smtClean="0">
                            <a:effectLst/>
                          </a:rPr>
                          <a:t>11</a:t>
                        </a:r>
                        <a:r>
                          <a:rPr lang="ru-RU" sz="1300" dirty="0" smtClean="0">
                            <a:effectLst/>
                          </a:rPr>
                          <a:t> сентября</a:t>
                        </a:r>
                        <a:endParaRPr lang="en-US" sz="1300" b="1" dirty="0">
                          <a:effectLst/>
                          <a:latin typeface="+mj-lt"/>
                          <a:ea typeface="Calibri"/>
                          <a:cs typeface="Arial" panose="020B0604020202020204" pitchFamily="34" charset="0"/>
                        </a:endParaRPr>
                      </a:p>
                    </a:txBody>
                    <a:tcPr marL="62861" marR="62861" marT="0" marB="0" anchor="ctr"/>
                  </a:tc>
                  <a:tc>
                    <a:txBody>
                      <a:bodyPr/>
                      <a:lstStyle/>
                      <a:p>
                        <a:pPr marL="0" marR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lang="ru-RU" sz="1300" kern="1200" dirty="0" smtClean="0">
                            <a:effectLst/>
                          </a:rPr>
                          <a:t>СОВЕТ ИСО</a:t>
                        </a:r>
                        <a:r>
                          <a:rPr lang="en-US" sz="1300" kern="1200" dirty="0" smtClean="0">
                            <a:effectLst/>
                          </a:rPr>
                          <a:t> </a:t>
                        </a:r>
                      </a:p>
                      <a:p>
                        <a:pPr marL="0" marR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lang="en-US" sz="1000" kern="1200" dirty="0" smtClean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rPr>
                          <a:t>(</a:t>
                        </a:r>
                        <a:r>
                          <a:rPr lang="ru-RU" sz="1000" kern="1200" dirty="0" smtClean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rPr>
                          <a:t>ДЛЯ ЧЛЕНОВ</a:t>
                        </a:r>
                        <a:r>
                          <a:rPr lang="en-US" sz="1000" kern="1200" dirty="0" smtClean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rPr>
                          <a:t> </a:t>
                        </a:r>
                        <a:r>
                          <a:rPr lang="ru-RU" sz="1000" kern="1200" dirty="0" smtClean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rPr>
                          <a:t>СОВЕТА </a:t>
                        </a:r>
                        <a:r>
                          <a:rPr lang="en-US" sz="1000" kern="1200" dirty="0" smtClean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rPr>
                          <a:t>)</a:t>
                        </a:r>
                      </a:p>
                      <a:p>
                        <a:pPr marL="0" marR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lang="en-US" sz="1300" kern="1200" dirty="0" smtClean="0">
                          <a:effectLst/>
                        </a:endParaRPr>
                      </a:p>
                      <a:p>
                        <a:pPr marL="0" marR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lang="ru-RU" sz="1300" kern="1200" dirty="0" err="1" smtClean="0">
                            <a:effectLst/>
                          </a:rPr>
                          <a:t>ДЕВКО</a:t>
                        </a:r>
                        <a:r>
                          <a:rPr lang="en-US" sz="1300" kern="1200" dirty="0" smtClean="0">
                            <a:effectLst/>
                          </a:rPr>
                          <a:t> </a:t>
                        </a:r>
                      </a:p>
                      <a:p>
                        <a:pPr marL="0" marR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lang="en-US" sz="1000" kern="1200" dirty="0" smtClean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rPr>
                          <a:t>(</a:t>
                        </a:r>
                        <a:r>
                          <a:rPr lang="ru-RU" sz="1000" kern="1200" dirty="0" smtClean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rPr>
                          <a:t>ДЛЯ ЧЛЕНОВ</a:t>
                        </a:r>
                        <a:r>
                          <a:rPr lang="en-US" sz="1000" kern="1200" dirty="0" smtClean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rPr>
                          <a:t> </a:t>
                        </a:r>
                        <a:r>
                          <a:rPr lang="ru-RU" sz="1000" kern="1200" dirty="0" err="1" smtClean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rPr>
                          <a:t>ДЕВКО</a:t>
                        </a:r>
                        <a:r>
                          <a:rPr lang="en-US" sz="1000" kern="1200" dirty="0" smtClean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rPr>
                          <a:t>)</a:t>
                        </a:r>
                      </a:p>
                    </a:txBody>
                    <a:tcPr marL="62861" marR="62861" marT="0" marB="0" anchor="ctr"/>
                  </a:tc>
                  <a:tc>
                    <a:txBody>
                      <a:bodyPr/>
                      <a:lstStyle/>
                      <a:p>
                        <a:pPr marL="0" marR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lang="ru-RU" sz="1300" kern="1200" dirty="0" smtClean="0">
                            <a:effectLst/>
                          </a:rPr>
                          <a:t>СОВЕТ ИСО</a:t>
                        </a:r>
                        <a:r>
                          <a:rPr lang="en-US" sz="1300" kern="1200" dirty="0" smtClean="0">
                            <a:effectLst/>
                          </a:rPr>
                          <a:t> </a:t>
                        </a:r>
                      </a:p>
                      <a:p>
                        <a:pPr marL="0" marR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lang="en-US" sz="1000" kern="1200" dirty="0" smtClean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rPr>
                          <a:t>(</a:t>
                        </a:r>
                        <a:r>
                          <a:rPr lang="ru-RU" sz="1000" kern="1200" dirty="0" smtClean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rPr>
                          <a:t>ДЛЯ ЧЛЕНОВ</a:t>
                        </a:r>
                        <a:r>
                          <a:rPr lang="en-US" sz="1000" kern="1200" dirty="0" smtClean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rPr>
                          <a:t> </a:t>
                        </a:r>
                        <a:r>
                          <a:rPr lang="ru-RU" sz="1000" kern="1200" dirty="0" smtClean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rPr>
                          <a:t>СОВЕТА </a:t>
                        </a:r>
                        <a:r>
                          <a:rPr lang="en-US" sz="1000" kern="1200" dirty="0" smtClean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rPr>
                          <a:t>)</a:t>
                        </a:r>
                      </a:p>
                      <a:p>
                        <a:pPr marL="0" marR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lang="en-US" sz="1300" kern="1200" dirty="0" smtClean="0">
                          <a:effectLst/>
                        </a:endParaRPr>
                      </a:p>
                      <a:p>
                        <a:pPr marL="0" marR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lang="ru-RU" sz="1300" kern="1200" dirty="0" err="1" smtClean="0">
                            <a:effectLst/>
                          </a:rPr>
                          <a:t>ДЕВКО</a:t>
                        </a:r>
                        <a:r>
                          <a:rPr lang="en-US" sz="1300" kern="1200" dirty="0" smtClean="0">
                            <a:effectLst/>
                          </a:rPr>
                          <a:t> BREAK-OUT </a:t>
                        </a:r>
                        <a:r>
                          <a:rPr lang="ru-RU" sz="1300" kern="1200" dirty="0" smtClean="0">
                            <a:effectLst/>
                          </a:rPr>
                          <a:t>СЕССИИ</a:t>
                        </a:r>
                      </a:p>
                    </a:txBody>
                    <a:tcPr marL="62861" marR="62861" marT="0" marB="0" anchor="ctr"/>
                  </a:tc>
                  <a:tc>
                    <a:txBody>
                      <a:bodyPr/>
                      <a:lstStyle/>
                      <a:p>
                        <a:pPr marL="0" marR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lang="ru-RU" sz="1300" dirty="0" smtClean="0">
                            <a:effectLst/>
                          </a:rPr>
                          <a:t>ПРИВЕТСТВЕННЫЙ ПРИЕМ </a:t>
                        </a:r>
                        <a:endParaRPr lang="en-US" sz="1300" b="1" dirty="0">
                          <a:effectLst/>
                          <a:latin typeface="+mn-lt"/>
                          <a:ea typeface="Calibri"/>
                          <a:cs typeface="Arial" panose="020B0604020202020204" pitchFamily="34" charset="0"/>
                        </a:endParaRPr>
                      </a:p>
                    </a:txBody>
                    <a:tcPr marL="62861" marR="62861" marT="0" marB="0" anchor="ctr"/>
                  </a:tc>
                </a:tr>
                <a:tr h="797574">
                  <a:tc>
                    <a:txBody>
                      <a:bodyPr/>
                      <a:lstStyle/>
                      <a:p>
                        <a:pPr algn="ctr">
                          <a:spcAft>
                            <a:spcPts val="0"/>
                          </a:spcAft>
                        </a:pPr>
                        <a:endParaRPr lang="en-US" sz="1300" dirty="0" smtClean="0">
                          <a:effectLst/>
                        </a:endParaRPr>
                      </a:p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ru-RU" sz="1300" dirty="0" smtClean="0">
                            <a:effectLst/>
                          </a:rPr>
                          <a:t>Понедельник</a:t>
                        </a:r>
                        <a:r>
                          <a:rPr lang="en-US" sz="1300" dirty="0" smtClean="0">
                            <a:effectLst/>
                          </a:rPr>
                          <a:t> 12</a:t>
                        </a:r>
                        <a:r>
                          <a:rPr lang="ru-RU" sz="1300" dirty="0" smtClean="0">
                            <a:effectLst/>
                          </a:rPr>
                          <a:t> сентября</a:t>
                        </a:r>
                        <a:endParaRPr lang="en-US" sz="1300" b="1" dirty="0">
                          <a:effectLst/>
                          <a:latin typeface="+mj-lt"/>
                          <a:ea typeface="Calibri"/>
                          <a:cs typeface="Arial" panose="020B0604020202020204" pitchFamily="34" charset="0"/>
                        </a:endParaRPr>
                      </a:p>
                    </a:txBody>
                    <a:tcPr marL="62861" marR="62861" marT="0" marB="0" anchor="ctr">
                      <a:solidFill>
                        <a:schemeClr val="bg1">
                          <a:lumMod val="75000"/>
                          <a:alpha val="20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>
                          <a:spcAft>
                            <a:spcPts val="0"/>
                          </a:spcAft>
                        </a:pPr>
                        <a:endParaRPr lang="en-US" sz="1300" dirty="0" smtClean="0">
                          <a:effectLst/>
                        </a:endParaRPr>
                      </a:p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ru-RU" sz="1300" kern="1200" dirty="0" smtClean="0">
                            <a:effectLst/>
                          </a:rPr>
                          <a:t>ГЕНЕРАЛЬНАЯ АССАМБЛЕЯ</a:t>
                        </a:r>
                        <a:r>
                          <a:rPr lang="en-US" sz="1300" dirty="0" smtClean="0">
                            <a:effectLst/>
                          </a:rPr>
                          <a:t> </a:t>
                        </a:r>
                      </a:p>
                      <a:p>
                        <a:pPr marL="0" marR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lang="en-US" sz="1300" b="1" dirty="0">
                          <a:effectLst/>
                          <a:latin typeface="+mn-lt"/>
                          <a:ea typeface="Calibri"/>
                          <a:cs typeface="Arial" panose="020B0604020202020204" pitchFamily="34" charset="0"/>
                        </a:endParaRPr>
                      </a:p>
                    </a:txBody>
                    <a:tcPr marL="62861" marR="62861" marT="0" marB="0" anchor="ctr">
                      <a:solidFill>
                        <a:schemeClr val="bg1">
                          <a:lumMod val="75000"/>
                          <a:alpha val="20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>
                          <a:spcAft>
                            <a:spcPts val="0"/>
                          </a:spcAft>
                        </a:pPr>
                        <a:endParaRPr lang="en-US" sz="1300" dirty="0" smtClean="0">
                          <a:effectLst/>
                        </a:endParaRPr>
                      </a:p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ru-RU" sz="1300" dirty="0" smtClean="0">
                            <a:effectLst/>
                          </a:rPr>
                          <a:t>ГЕНЕРАЛЬНАЯ АССАМБЛЕЯ</a:t>
                        </a:r>
                        <a:r>
                          <a:rPr lang="en-US" sz="1300" dirty="0" smtClean="0">
                            <a:effectLst/>
                          </a:rPr>
                          <a:t> (BREAK-OUT </a:t>
                        </a:r>
                        <a:r>
                          <a:rPr lang="ru-RU" sz="1300" dirty="0" smtClean="0">
                            <a:effectLst/>
                          </a:rPr>
                          <a:t>СЕССИИ</a:t>
                        </a:r>
                        <a:r>
                          <a:rPr lang="en-US" sz="1300" dirty="0" smtClean="0">
                            <a:effectLst/>
                          </a:rPr>
                          <a:t>)</a:t>
                        </a:r>
                        <a:endParaRPr lang="ru-RU" sz="1300" dirty="0" smtClean="0">
                          <a:effectLst/>
                        </a:endParaRPr>
                      </a:p>
                      <a:p>
                        <a:pPr algn="ctr">
                          <a:spcAft>
                            <a:spcPts val="0"/>
                          </a:spcAft>
                        </a:pPr>
                        <a:endParaRPr lang="fr-CH" sz="1300" b="1" dirty="0" smtClean="0">
                          <a:effectLst/>
                          <a:latin typeface="+mn-lt"/>
                          <a:cs typeface="Arial" panose="020B0604020202020204" pitchFamily="34" charset="0"/>
                        </a:endParaRPr>
                      </a:p>
                    </a:txBody>
                    <a:tcPr marL="62861" marR="62861" marT="0" marB="0" anchor="ctr">
                      <a:solidFill>
                        <a:schemeClr val="bg1">
                          <a:lumMod val="75000"/>
                          <a:alpha val="20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>
                          <a:spcAft>
                            <a:spcPts val="0"/>
                          </a:spcAft>
                        </a:pPr>
                        <a:endParaRPr lang="en-US" sz="1300" dirty="0" smtClean="0">
                          <a:effectLst/>
                        </a:endParaRPr>
                      </a:p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ru-RU" sz="1300" dirty="0" smtClean="0">
                            <a:effectLst/>
                          </a:rPr>
                          <a:t>ГАЛА УЖИН</a:t>
                        </a:r>
                        <a:endParaRPr lang="en-US" sz="1300" b="1" dirty="0" smtClean="0">
                          <a:effectLst/>
                          <a:latin typeface="+mn-lt"/>
                          <a:cs typeface="Arial" panose="020B0604020202020204" pitchFamily="34" charset="0"/>
                        </a:endParaRPr>
                      </a:p>
                    </a:txBody>
                    <a:tcPr marL="62861" marR="62861" marT="0" marB="0" anchor="ctr">
                      <a:solidFill>
                        <a:schemeClr val="bg1">
                          <a:lumMod val="75000"/>
                          <a:alpha val="20000"/>
                        </a:schemeClr>
                      </a:solidFill>
                    </a:tcPr>
                  </a:tc>
                </a:tr>
                <a:tr h="797574">
                  <a:tc>
                    <a:txBody>
                      <a:bodyPr/>
                      <a:lstStyle/>
                      <a:p>
                        <a:pPr algn="ctr">
                          <a:spcAft>
                            <a:spcPts val="0"/>
                          </a:spcAft>
                        </a:pPr>
                        <a:endParaRPr lang="en-US" sz="1300" dirty="0" smtClean="0">
                          <a:effectLst/>
                        </a:endParaRPr>
                      </a:p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ru-RU" sz="1300" dirty="0" smtClean="0">
                            <a:effectLst/>
                          </a:rPr>
                          <a:t>Вторник</a:t>
                        </a:r>
                        <a:endParaRPr lang="en-US" sz="1300" dirty="0" smtClean="0">
                          <a:effectLst/>
                        </a:endParaRPr>
                      </a:p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en-US" sz="1300" dirty="0" smtClean="0">
                            <a:effectLst/>
                          </a:rPr>
                          <a:t>13</a:t>
                        </a:r>
                        <a:r>
                          <a:rPr lang="ru-RU" sz="1300" dirty="0" smtClean="0">
                            <a:effectLst/>
                          </a:rPr>
                          <a:t> сентября</a:t>
                        </a:r>
                        <a:endParaRPr lang="en-US" sz="1300" b="1" dirty="0">
                          <a:effectLst/>
                          <a:latin typeface="+mj-lt"/>
                          <a:ea typeface="Calibri"/>
                          <a:cs typeface="Arial" panose="020B0604020202020204" pitchFamily="34" charset="0"/>
                        </a:endParaRPr>
                      </a:p>
                    </a:txBody>
                    <a:tcPr marL="62861" marR="62861" marT="0" marB="0" anchor="ctr"/>
                  </a:tc>
                  <a:tc>
                    <a:txBody>
                      <a:bodyPr/>
                      <a:lstStyle/>
                      <a:p>
                        <a:pPr marL="0" algn="ctr" defTabSz="914400" rtl="0" eaLnBrk="1" latinLnBrk="0" hangingPunct="1">
                          <a:spcAft>
                            <a:spcPts val="0"/>
                          </a:spcAft>
                        </a:pPr>
                        <a:endParaRPr lang="en-US" sz="1300" kern="1200" dirty="0" smtClean="0">
                          <a:effectLst/>
                        </a:endParaRPr>
                      </a:p>
                      <a:p>
                        <a:pPr marL="0" algn="ctr" defTabSz="914400" rtl="0" eaLnBrk="1" latinLnBrk="0" hangingPunct="1">
                          <a:spcAft>
                            <a:spcPts val="0"/>
                          </a:spcAft>
                        </a:pPr>
                        <a:r>
                          <a:rPr lang="ru-RU" sz="1300" b="1" kern="1200" dirty="0" err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effectLst/>
                          </a:rPr>
                          <a:t>НЕТВОРКИНГ</a:t>
                        </a:r>
                        <a:r>
                          <a:rPr lang="ru-RU" sz="1300" b="1" kern="1200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effectLst/>
                          </a:rPr>
                          <a:t> </a:t>
                        </a:r>
                        <a:endParaRPr lang="en-US" sz="1300" b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endParaRPr>
                      </a:p>
                      <a:p>
                        <a:pPr marL="0" algn="ctr" defTabSz="914400" rtl="0" eaLnBrk="1" latinLnBrk="0" hangingPunct="1">
                          <a:spcAft>
                            <a:spcPts val="0"/>
                          </a:spcAft>
                        </a:pPr>
                        <a:endParaRPr lang="en-US" sz="1300" kern="1200" dirty="0" smtClean="0">
                          <a:effectLst/>
                        </a:endParaRPr>
                      </a:p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ru-RU" sz="1300" kern="1200" dirty="0" smtClean="0">
                            <a:effectLst/>
                          </a:rPr>
                          <a:t>ГЕНЕРАЛЬНАЯ АССАМБЛЕЯ</a:t>
                        </a:r>
                        <a:r>
                          <a:rPr lang="en-US" sz="1300" dirty="0" smtClean="0">
                            <a:effectLst/>
                          </a:rPr>
                          <a:t> </a:t>
                        </a:r>
                      </a:p>
                    </a:txBody>
                    <a:tcPr marL="62861" marR="62861" marT="0" marB="0" anchor="ctr"/>
                  </a:tc>
                  <a:tc>
                    <a:txBody>
                      <a:bodyPr/>
                      <a:lstStyle/>
                      <a:p>
                        <a:pPr marL="0" algn="ctr" defTabSz="914400" rtl="0" eaLnBrk="1" latinLnBrk="0" hangingPunct="1">
                          <a:spcAft>
                            <a:spcPts val="0"/>
                          </a:spcAft>
                        </a:pPr>
                        <a:endParaRPr lang="en-US" sz="1300" kern="1200" dirty="0" smtClean="0">
                          <a:effectLst/>
                        </a:endParaRPr>
                      </a:p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ru-RU" sz="1300" kern="1200" dirty="0" smtClean="0">
                            <a:effectLst/>
                          </a:rPr>
                          <a:t>ГЕНЕРАЛЬНАЯ АССАМБЛЕЯ</a:t>
                        </a:r>
                        <a:r>
                          <a:rPr lang="en-US" sz="1300" dirty="0" smtClean="0">
                            <a:effectLst/>
                          </a:rPr>
                          <a:t> </a:t>
                        </a:r>
                      </a:p>
                    </a:txBody>
                    <a:tcPr marL="62861" marR="62861" marT="0" marB="0" anchor="ctr"/>
                  </a:tc>
                  <a:tc>
                    <a:txBody>
                      <a:bodyPr/>
                      <a:lstStyle/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en-US" sz="1300" dirty="0" smtClean="0">
                            <a:effectLst/>
                          </a:rPr>
                          <a:t> </a:t>
                        </a:r>
                        <a:endParaRPr lang="en-US" sz="1300" b="1" dirty="0">
                          <a:effectLst/>
                          <a:latin typeface="+mn-lt"/>
                          <a:ea typeface="Calibri"/>
                          <a:cs typeface="Arial" panose="020B0604020202020204" pitchFamily="34" charset="0"/>
                        </a:endParaRPr>
                      </a:p>
                    </a:txBody>
                    <a:tcPr marL="62861" marR="62861" marT="0" marB="0" anchor="ctr"/>
                  </a:tc>
                </a:tr>
                <a:tr h="905269">
                  <a:tc>
                    <a:txBody>
                      <a:bodyPr/>
                      <a:lstStyle/>
                      <a:p>
                        <a:pPr marL="0" marR="0" algn="ctr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ru-RU" sz="1300" dirty="0" smtClean="0">
                          <a:effectLst/>
                        </a:endParaRPr>
                      </a:p>
                      <a:p>
                        <a:pPr marL="0" marR="0" algn="ctr" defTabSz="914400" rtl="0" eaLnBrk="1" latinLnBrk="0" hangingPunct="1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r>
                          <a:rPr lang="ru-RU" sz="1300" kern="1200" dirty="0" smtClean="0">
                            <a:effectLst/>
                          </a:rPr>
                          <a:t>Среда</a:t>
                        </a:r>
                        <a:endParaRPr lang="en-US" sz="1300" kern="1200" dirty="0" smtClean="0">
                          <a:effectLst/>
                        </a:endParaRPr>
                      </a:p>
                      <a:p>
                        <a:pPr marL="0" marR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lang="en-US" sz="1300" kern="1200" dirty="0" smtClean="0">
                            <a:effectLst/>
                          </a:rPr>
                          <a:t>14</a:t>
                        </a:r>
                        <a:r>
                          <a:rPr lang="ru-RU" sz="1300" kern="1200" dirty="0" smtClean="0">
                            <a:effectLst/>
                          </a:rPr>
                          <a:t> сентября</a:t>
                        </a:r>
                        <a:endParaRPr lang="en-US" sz="1300" kern="1200" dirty="0" smtClean="0">
                          <a:effectLst/>
                        </a:endParaRPr>
                      </a:p>
                      <a:p>
                        <a:pPr marL="0" marR="0" algn="ctr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ru-RU" sz="1300" b="0" dirty="0">
                          <a:solidFill>
                            <a:srgbClr val="000000"/>
                          </a:solidFill>
                          <a:effectLst/>
                        </a:endParaRPr>
                      </a:p>
                    </a:txBody>
                    <a:tcPr marL="62861" marR="62861" marT="0" marB="0" anchor="ctr">
                      <a:solidFill>
                        <a:schemeClr val="bg1">
                          <a:lumMod val="75000"/>
                          <a:alpha val="20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marR="0" algn="ctr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ru-RU" sz="1300" dirty="0" smtClean="0">
                          <a:effectLst/>
                        </a:endParaRPr>
                      </a:p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ru-RU" sz="1300" u="none" strike="noStrike" kern="1200" cap="none" spc="0" normalizeH="0" baseline="0" noProof="0" dirty="0" smtClean="0">
                            <a:ln>
                              <a:noFill/>
                            </a:ln>
                            <a:effectLst/>
                            <a:uLnTx/>
                            <a:uFillTx/>
                          </a:rPr>
                          <a:t>ОТКРЫТАЯ СЕССИЯ</a:t>
                        </a:r>
                        <a:endParaRPr kumimoji="0" lang="en-US" sz="13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endParaRPr>
                      </a:p>
                    </a:txBody>
                    <a:tcPr marL="62861" marR="62861" marT="0" marB="0" anchor="ctr">
                      <a:solidFill>
                        <a:schemeClr val="bg1">
                          <a:lumMod val="75000"/>
                          <a:alpha val="20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marR="0" algn="ctr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ru-RU" sz="1300" dirty="0" smtClean="0">
                          <a:effectLst/>
                        </a:endParaRPr>
                      </a:p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ru-RU" sz="1300" u="none" strike="noStrike" kern="1200" cap="none" spc="0" normalizeH="0" baseline="0" noProof="0" dirty="0" smtClean="0">
                            <a:ln>
                              <a:noFill/>
                            </a:ln>
                            <a:effectLst/>
                            <a:uLnTx/>
                            <a:uFillTx/>
                          </a:rPr>
                          <a:t>ОТКРЫТАЯ СЕССИЯ</a:t>
                        </a:r>
                        <a:endParaRPr kumimoji="0" lang="en-US" sz="13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endParaRPr>
                      </a:p>
                    </a:txBody>
                    <a:tcPr marL="62861" marR="62861" marT="0" marB="0" anchor="ctr">
                      <a:solidFill>
                        <a:schemeClr val="bg1">
                          <a:lumMod val="75000"/>
                          <a:alpha val="20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marR="0" algn="ctr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ru-RU" sz="1300" dirty="0" smtClean="0">
                          <a:effectLst/>
                          <a:latin typeface="+mn-lt"/>
                        </a:endParaRPr>
                      </a:p>
                    </a:txBody>
                    <a:tcPr marL="62861" marR="62861" marT="0" marB="0" anchor="ctr">
                      <a:solidFill>
                        <a:schemeClr val="bg1">
                          <a:lumMod val="75000"/>
                          <a:alpha val="20000"/>
                        </a:schemeClr>
                      </a:solidFill>
                    </a:tcPr>
                  </a:tc>
                </a:tr>
              </a:tbl>
            </a:graphicData>
          </a:graphic>
        </p:graphicFrame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5609" y="0"/>
              <a:ext cx="8315663" cy="1985843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2486820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087438"/>
            <a:ext cx="8001000" cy="863600"/>
          </a:xfrm>
        </p:spPr>
        <p:txBody>
          <a:bodyPr/>
          <a:lstStyle/>
          <a:p>
            <a:r>
              <a:rPr lang="ru-RU" dirty="0"/>
              <a:t>Спасибо за внимание!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78734" y="2145175"/>
            <a:ext cx="8001000" cy="3408363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endParaRPr lang="en-US" sz="2000" dirty="0" smtClean="0"/>
          </a:p>
          <a:p>
            <a:endParaRPr lang="en-US" sz="2000" dirty="0"/>
          </a:p>
          <a:p>
            <a:pPr marL="0" indent="0">
              <a:buNone/>
            </a:pPr>
            <a:endParaRPr lang="ru-RU" sz="2400" dirty="0">
              <a:hlinkClick r:id="rId3"/>
            </a:endParaRPr>
          </a:p>
          <a:p>
            <a:r>
              <a:rPr lang="ru-RU" sz="2400" dirty="0"/>
              <a:t>Контактная информация</a:t>
            </a:r>
            <a:r>
              <a:rPr lang="en-US" sz="2400" dirty="0"/>
              <a:t>: </a:t>
            </a:r>
            <a:r>
              <a:rPr lang="en-US" sz="2400" dirty="0" err="1" smtClean="0">
                <a:hlinkClick r:id="rId4"/>
              </a:rPr>
              <a:t>central@iso.org</a:t>
            </a:r>
            <a:endParaRPr lang="en-US" sz="2400" dirty="0" smtClean="0"/>
          </a:p>
          <a:p>
            <a:endParaRPr lang="en-US" sz="2400" dirty="0" smtClean="0">
              <a:hlinkClick r:id="rId5"/>
            </a:endParaRPr>
          </a:p>
          <a:p>
            <a:r>
              <a:rPr lang="ru-RU" sz="2400" dirty="0" smtClean="0"/>
              <a:t>Для</a:t>
            </a:r>
            <a:r>
              <a:rPr lang="en-US" sz="2400" dirty="0" smtClean="0"/>
              <a:t> </a:t>
            </a:r>
            <a:r>
              <a:rPr lang="ru-RU" sz="2400" dirty="0" smtClean="0"/>
              <a:t>подробной информации</a:t>
            </a:r>
            <a:r>
              <a:rPr lang="en-US" sz="2400" dirty="0" smtClean="0"/>
              <a:t> </a:t>
            </a:r>
            <a:r>
              <a:rPr lang="ru-RU" sz="2400" dirty="0" smtClean="0"/>
              <a:t>об </a:t>
            </a:r>
            <a:r>
              <a:rPr lang="ru-RU" sz="2400" dirty="0"/>
              <a:t>ИСО</a:t>
            </a:r>
            <a:r>
              <a:rPr lang="en-US" sz="2400" dirty="0" smtClean="0"/>
              <a:t>: </a:t>
            </a:r>
            <a:r>
              <a:rPr lang="en-US" sz="2400" dirty="0" smtClean="0">
                <a:hlinkClick r:id="rId5"/>
              </a:rPr>
              <a:t>www.iso.org</a:t>
            </a:r>
            <a:r>
              <a:rPr lang="en-US" sz="2400" dirty="0" smtClean="0"/>
              <a:t> </a:t>
            </a:r>
          </a:p>
          <a:p>
            <a:endParaRPr lang="en-US" sz="2400" dirty="0" smtClean="0"/>
          </a:p>
          <a:p>
            <a:r>
              <a:rPr lang="ru-RU" sz="2400" dirty="0"/>
              <a:t>Следите за нами </a:t>
            </a:r>
            <a:r>
              <a:rPr lang="ru-RU" sz="2400" dirty="0" smtClean="0"/>
              <a:t>в социальных сетях</a:t>
            </a:r>
            <a:r>
              <a:rPr lang="en-US" sz="2400" dirty="0" smtClean="0"/>
              <a:t>!</a:t>
            </a:r>
          </a:p>
          <a:p>
            <a:pPr lvl="1"/>
            <a:r>
              <a:rPr lang="en-US" sz="2400" dirty="0" err="1" smtClean="0">
                <a:hlinkClick r:id="rId6"/>
              </a:rPr>
              <a:t>www.facebook.com</a:t>
            </a:r>
            <a:r>
              <a:rPr lang="en-US" sz="2400" dirty="0" smtClean="0">
                <a:hlinkClick r:id="rId6"/>
              </a:rPr>
              <a:t>/</a:t>
            </a:r>
            <a:r>
              <a:rPr lang="en-US" sz="2400" dirty="0" err="1" smtClean="0">
                <a:hlinkClick r:id="rId6"/>
              </a:rPr>
              <a:t>isostandards</a:t>
            </a:r>
            <a:r>
              <a:rPr lang="en-US" sz="2400" dirty="0" smtClean="0"/>
              <a:t> </a:t>
            </a:r>
          </a:p>
          <a:p>
            <a:pPr lvl="1"/>
            <a:r>
              <a:rPr lang="en-US" sz="2400" dirty="0" err="1" smtClean="0">
                <a:hlinkClick r:id="rId7"/>
              </a:rPr>
              <a:t>twitter.com</a:t>
            </a:r>
            <a:r>
              <a:rPr lang="en-US" sz="2400" dirty="0" smtClean="0">
                <a:hlinkClick r:id="rId7"/>
              </a:rPr>
              <a:t>/</a:t>
            </a:r>
            <a:r>
              <a:rPr lang="en-US" sz="2400" dirty="0" err="1" smtClean="0">
                <a:hlinkClick r:id="rId7"/>
              </a:rPr>
              <a:t>isostandards</a:t>
            </a:r>
            <a:endParaRPr lang="en-US" sz="2400" dirty="0" smtClean="0"/>
          </a:p>
          <a:p>
            <a:pPr lvl="1"/>
            <a:r>
              <a:rPr lang="en-US" sz="2400" dirty="0" smtClean="0">
                <a:hlinkClick r:id="rId8"/>
              </a:rPr>
              <a:t>www.linkedin.com/company/iso-international-organization-for-standardization</a:t>
            </a:r>
            <a:r>
              <a:rPr lang="en-US" sz="2400" dirty="0" smtClean="0"/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7289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48592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328880" y="6140450"/>
            <a:ext cx="2592939" cy="43034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400" dirty="0" smtClean="0">
                <a:solidFill>
                  <a:schemeClr val="bg1"/>
                </a:solidFill>
              </a:rPr>
              <a:t>Здание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ru-RU" sz="1400" dirty="0">
                <a:solidFill>
                  <a:schemeClr val="bg1"/>
                </a:solidFill>
              </a:rPr>
              <a:t>центрального </a:t>
            </a:r>
            <a:r>
              <a:rPr lang="ru-RU" sz="1400" dirty="0" smtClean="0">
                <a:solidFill>
                  <a:schemeClr val="bg1"/>
                </a:solidFill>
              </a:rPr>
              <a:t>секретариат</a:t>
            </a:r>
            <a:r>
              <a:rPr lang="ru-RU" sz="1400" dirty="0">
                <a:solidFill>
                  <a:schemeClr val="bg1"/>
                </a:solidFill>
              </a:rPr>
              <a:t>а</a:t>
            </a:r>
            <a:r>
              <a:rPr lang="ru-RU" sz="1400" dirty="0" smtClean="0">
                <a:solidFill>
                  <a:schemeClr val="bg1"/>
                </a:solidFill>
              </a:rPr>
              <a:t> </a:t>
            </a:r>
            <a:r>
              <a:rPr lang="ru-RU" sz="1400" dirty="0">
                <a:solidFill>
                  <a:schemeClr val="bg1"/>
                </a:solidFill>
              </a:rPr>
              <a:t>в Женеве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520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6" r="5556"/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0206" y="3963024"/>
            <a:ext cx="8062287" cy="2023105"/>
          </a:xfrm>
          <a:solidFill>
            <a:schemeClr val="bg1">
              <a:alpha val="65000"/>
            </a:schemeClr>
          </a:solidFill>
        </p:spPr>
        <p:txBody>
          <a:bodyPr anchor="ctr">
            <a:noAutofit/>
          </a:bodyPr>
          <a:lstStyle/>
          <a:p>
            <a:pPr marL="0" indent="0" algn="ctr">
              <a:buNone/>
            </a:pPr>
            <a:r>
              <a:rPr lang="ru-RU" sz="4400" b="1" dirty="0"/>
              <a:t>Согласие - это путь к великим </a:t>
            </a:r>
            <a:r>
              <a:rPr lang="ru-RU" sz="4400" b="1" dirty="0" smtClean="0"/>
              <a:t>достижениям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40459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5490" y="4206349"/>
            <a:ext cx="1282589" cy="1182145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2228851" y="1438275"/>
            <a:ext cx="4038600" cy="4162425"/>
          </a:xfrm>
          <a:prstGeom prst="ellipse">
            <a:avLst/>
          </a:prstGeom>
          <a:noFill/>
          <a:ln w="104775" cap="rnd" cmpd="thickThin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5462" y="1964033"/>
            <a:ext cx="1434755" cy="110195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01918" y="1143034"/>
            <a:ext cx="1112107" cy="10310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488143" y="289362"/>
            <a:ext cx="5621767" cy="863600"/>
          </a:xfrm>
        </p:spPr>
        <p:txBody>
          <a:bodyPr>
            <a:noAutofit/>
          </a:bodyPr>
          <a:lstStyle/>
          <a:p>
            <a:r>
              <a:rPr lang="ru-RU" sz="3000" dirty="0"/>
              <a:t>ИСО - </a:t>
            </a:r>
            <a:r>
              <a:rPr lang="ru-RU" sz="3000" dirty="0" smtClean="0"/>
              <a:t>глобальная система</a:t>
            </a:r>
            <a:endParaRPr lang="en-US" sz="3000" dirty="0"/>
          </a:p>
        </p:txBody>
      </p:sp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5457048" y="2961800"/>
            <a:ext cx="2708005" cy="954107"/>
          </a:xfrm>
          <a:prstGeom prst="rect">
            <a:avLst/>
          </a:prstGeom>
          <a:solidFill>
            <a:schemeClr val="bg1"/>
          </a:solidFill>
          <a:ln w="31750" cmpd="thickThin">
            <a:solidFill>
              <a:srgbClr val="FF0000"/>
            </a:solidFill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fr-CH" sz="1400" b="1" kern="0" dirty="0" smtClean="0">
                <a:solidFill>
                  <a:srgbClr val="3C3C3C"/>
                </a:solidFill>
              </a:rPr>
              <a:t>161 </a:t>
            </a:r>
            <a:r>
              <a:rPr lang="ru-RU" sz="1400" b="1" kern="0" dirty="0">
                <a:solidFill>
                  <a:srgbClr val="3C3C3C"/>
                </a:solidFill>
              </a:rPr>
              <a:t>национальных органов по </a:t>
            </a:r>
            <a:r>
              <a:rPr lang="ru-RU" sz="1400" b="1" kern="0" dirty="0" smtClean="0">
                <a:solidFill>
                  <a:srgbClr val="3C3C3C"/>
                </a:solidFill>
              </a:rPr>
              <a:t>стандартизации</a:t>
            </a:r>
            <a:endParaRPr lang="en-US" sz="1400" b="1" kern="0" dirty="0" smtClean="0">
              <a:solidFill>
                <a:srgbClr val="3C3C3C"/>
              </a:solidFill>
            </a:endParaRPr>
          </a:p>
          <a:p>
            <a:pPr algn="ctr" eaLnBrk="1" hangingPunct="1">
              <a:defRPr/>
            </a:pPr>
            <a:r>
              <a:rPr lang="ru-RU" sz="1400" b="1" kern="0" dirty="0">
                <a:solidFill>
                  <a:srgbClr val="3C3C3C"/>
                </a:solidFill>
              </a:rPr>
              <a:t>98% мирового </a:t>
            </a:r>
            <a:r>
              <a:rPr lang="ru-RU" sz="1400" b="1" kern="0" dirty="0" err="1">
                <a:solidFill>
                  <a:srgbClr val="3C3C3C"/>
                </a:solidFill>
              </a:rPr>
              <a:t>ВНД</a:t>
            </a:r>
            <a:endParaRPr lang="ru-RU" sz="1400" b="1" kern="0" dirty="0">
              <a:solidFill>
                <a:srgbClr val="3C3C3C"/>
              </a:solidFill>
            </a:endParaRPr>
          </a:p>
          <a:p>
            <a:pPr algn="ctr" eaLnBrk="1" hangingPunct="1">
              <a:defRPr/>
            </a:pPr>
            <a:r>
              <a:rPr lang="ru-RU" sz="1400" b="1" kern="0" dirty="0">
                <a:solidFill>
                  <a:srgbClr val="3C3C3C"/>
                </a:solidFill>
              </a:rPr>
              <a:t>97% мирового населения</a:t>
            </a: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4391026" y="5128734"/>
            <a:ext cx="2896584" cy="803297"/>
          </a:xfrm>
          <a:prstGeom prst="rect">
            <a:avLst/>
          </a:prstGeom>
          <a:solidFill>
            <a:schemeClr val="bg1"/>
          </a:solidFill>
          <a:ln w="31750" cmpd="thickThin">
            <a:solidFill>
              <a:srgbClr val="FF0000"/>
            </a:solidFill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spcAft>
                <a:spcPct val="30000"/>
              </a:spcAft>
              <a:defRPr/>
            </a:pPr>
            <a:r>
              <a:rPr lang="ru-RU" sz="1400" b="1" kern="0" dirty="0">
                <a:solidFill>
                  <a:srgbClr val="3C3C3C"/>
                </a:solidFill>
              </a:rPr>
              <a:t>Центральный </a:t>
            </a:r>
            <a:r>
              <a:rPr lang="ru-RU" sz="1400" b="1" kern="0" dirty="0" smtClean="0">
                <a:solidFill>
                  <a:srgbClr val="3C3C3C"/>
                </a:solidFill>
              </a:rPr>
              <a:t>Секретариат</a:t>
            </a:r>
            <a:r>
              <a:rPr lang="en-US" sz="1400" b="1" kern="0" dirty="0" smtClean="0">
                <a:solidFill>
                  <a:srgbClr val="3C3C3C"/>
                </a:solidFill>
              </a:rPr>
              <a:t> </a:t>
            </a:r>
            <a:r>
              <a:rPr lang="ru-RU" sz="1400" b="1" kern="0" dirty="0" smtClean="0">
                <a:solidFill>
                  <a:srgbClr val="3C3C3C"/>
                </a:solidFill>
              </a:rPr>
              <a:t>в Женеве</a:t>
            </a:r>
            <a:endParaRPr lang="en-US" sz="1400" b="1" kern="0" dirty="0" smtClean="0">
              <a:solidFill>
                <a:srgbClr val="3C3C3C"/>
              </a:solidFill>
            </a:endParaRPr>
          </a:p>
          <a:p>
            <a:pPr algn="ctr" eaLnBrk="1" hangingPunct="1">
              <a:spcAft>
                <a:spcPct val="30000"/>
              </a:spcAft>
              <a:defRPr/>
            </a:pPr>
            <a:r>
              <a:rPr lang="fr-CH" sz="1400" b="1" kern="0" dirty="0" smtClean="0">
                <a:solidFill>
                  <a:srgbClr val="3C3C3C"/>
                </a:solidFill>
              </a:rPr>
              <a:t>137 </a:t>
            </a:r>
            <a:r>
              <a:rPr lang="ru-RU" sz="1400" b="1" kern="0" dirty="0" smtClean="0">
                <a:solidFill>
                  <a:srgbClr val="3C3C3C"/>
                </a:solidFill>
              </a:rPr>
              <a:t>сотрудников </a:t>
            </a:r>
            <a:r>
              <a:rPr lang="ru-RU" sz="1400" b="1" kern="0" dirty="0">
                <a:solidFill>
                  <a:srgbClr val="3C3C3C"/>
                </a:solidFill>
              </a:rPr>
              <a:t>из 19 стран</a:t>
            </a: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1344705" y="1573089"/>
            <a:ext cx="2096053" cy="1040285"/>
          </a:xfrm>
          <a:prstGeom prst="rect">
            <a:avLst/>
          </a:prstGeom>
          <a:solidFill>
            <a:schemeClr val="bg1"/>
          </a:solidFill>
          <a:ln w="31750" cmpd="thickThin">
            <a:solidFill>
              <a:srgbClr val="FF0000"/>
            </a:solidFill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lnSpc>
                <a:spcPct val="80000"/>
              </a:lnSpc>
              <a:spcAft>
                <a:spcPct val="30000"/>
              </a:spcAft>
              <a:defRPr/>
            </a:pPr>
            <a:r>
              <a:rPr lang="fr-CH" sz="1400" b="1" kern="0" dirty="0" smtClean="0">
                <a:solidFill>
                  <a:srgbClr val="3C3C3C"/>
                </a:solidFill>
              </a:rPr>
              <a:t>230 </a:t>
            </a:r>
            <a:r>
              <a:rPr lang="ru-RU" sz="1400" b="1" kern="0" dirty="0" smtClean="0">
                <a:solidFill>
                  <a:srgbClr val="3C3C3C"/>
                </a:solidFill>
              </a:rPr>
              <a:t>действующих</a:t>
            </a:r>
            <a:r>
              <a:rPr lang="en-US" sz="1400" b="1" kern="0" dirty="0" smtClean="0">
                <a:solidFill>
                  <a:srgbClr val="3C3C3C"/>
                </a:solidFill>
              </a:rPr>
              <a:t> </a:t>
            </a:r>
            <a:r>
              <a:rPr lang="ru-RU" sz="1400" b="1" kern="0" dirty="0" err="1" smtClean="0">
                <a:solidFill>
                  <a:srgbClr val="3C3C3C"/>
                </a:solidFill>
              </a:rPr>
              <a:t>ТК</a:t>
            </a:r>
            <a:r>
              <a:rPr lang="ru-RU" sz="1400" b="1" kern="0" dirty="0" smtClean="0">
                <a:solidFill>
                  <a:srgbClr val="3C3C3C"/>
                </a:solidFill>
              </a:rPr>
              <a:t> </a:t>
            </a:r>
            <a:r>
              <a:rPr lang="fr-CH" sz="1400" b="1" kern="0" dirty="0" smtClean="0">
                <a:solidFill>
                  <a:srgbClr val="3C3C3C"/>
                </a:solidFill>
              </a:rPr>
              <a:t>3 535 </a:t>
            </a:r>
            <a:r>
              <a:rPr lang="ru-RU" sz="1400" b="1" kern="0" dirty="0">
                <a:solidFill>
                  <a:srgbClr val="3C3C3C"/>
                </a:solidFill>
              </a:rPr>
              <a:t>технических органов</a:t>
            </a:r>
          </a:p>
          <a:p>
            <a:pPr algn="ctr" eaLnBrk="1" hangingPunct="1">
              <a:lnSpc>
                <a:spcPct val="85000"/>
              </a:lnSpc>
              <a:spcAft>
                <a:spcPct val="30000"/>
              </a:spcAft>
              <a:defRPr/>
            </a:pPr>
            <a:r>
              <a:rPr lang="fr-CH" sz="1400" b="1" kern="0" dirty="0" smtClean="0">
                <a:solidFill>
                  <a:srgbClr val="3C3C3C"/>
                </a:solidFill>
              </a:rPr>
              <a:t>4 771 </a:t>
            </a:r>
            <a:r>
              <a:rPr lang="ru-RU" sz="1400" b="1" kern="0" dirty="0">
                <a:solidFill>
                  <a:srgbClr val="3C3C3C"/>
                </a:solidFill>
              </a:rPr>
              <a:t>документов на стадии разработки</a:t>
            </a:r>
          </a:p>
        </p:txBody>
      </p:sp>
      <p:sp>
        <p:nvSpPr>
          <p:cNvPr id="13" name="Text Box 19"/>
          <p:cNvSpPr txBox="1">
            <a:spLocks noChangeArrowheads="1"/>
          </p:cNvSpPr>
          <p:nvPr/>
        </p:nvSpPr>
        <p:spPr bwMode="auto">
          <a:xfrm>
            <a:off x="876753" y="4346921"/>
            <a:ext cx="1958578" cy="508397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0" h="0"/>
          </a:sp3d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ru-RU" sz="1350" b="1" kern="0" dirty="0" smtClean="0">
                <a:solidFill>
                  <a:srgbClr val="FFFFFF"/>
                </a:solidFill>
              </a:rPr>
              <a:t>Коллекция</a:t>
            </a:r>
            <a:r>
              <a:rPr lang="en-US" sz="1350" b="1" kern="0" dirty="0" smtClean="0">
                <a:solidFill>
                  <a:srgbClr val="FFFFFF"/>
                </a:solidFill>
              </a:rPr>
              <a:t> 21’133</a:t>
            </a:r>
            <a:r>
              <a:rPr lang="en-US" sz="1350" b="1" kern="0" dirty="0">
                <a:solidFill>
                  <a:srgbClr val="FFFFFF"/>
                </a:solidFill>
              </a:rPr>
              <a:t/>
            </a:r>
            <a:br>
              <a:rPr lang="en-US" sz="1350" b="1" kern="0" dirty="0">
                <a:solidFill>
                  <a:srgbClr val="FFFFFF"/>
                </a:solidFill>
              </a:rPr>
            </a:br>
            <a:r>
              <a:rPr lang="ru-RU" sz="1350" b="1" kern="0" dirty="0">
                <a:solidFill>
                  <a:srgbClr val="FFFFFF"/>
                </a:solidFill>
              </a:rPr>
              <a:t>стандартов</a:t>
            </a:r>
            <a:endParaRPr lang="en-US" sz="1350" kern="0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4" name="Text Box 22"/>
          <p:cNvSpPr txBox="1">
            <a:spLocks noChangeArrowheads="1"/>
          </p:cNvSpPr>
          <p:nvPr/>
        </p:nvSpPr>
        <p:spPr bwMode="auto">
          <a:xfrm>
            <a:off x="1645920" y="4945179"/>
            <a:ext cx="1892792" cy="69826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0" h="0"/>
          </a:sp3d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sz="1125" b="1" kern="0" dirty="0" smtClean="0">
                <a:solidFill>
                  <a:prstClr val="black"/>
                </a:solidFill>
              </a:rPr>
              <a:t>1505 </a:t>
            </a:r>
            <a:r>
              <a:rPr lang="ru-RU" sz="1125" b="1" kern="0" dirty="0">
                <a:solidFill>
                  <a:prstClr val="black"/>
                </a:solidFill>
              </a:rPr>
              <a:t>стандартов разработано в</a:t>
            </a:r>
          </a:p>
          <a:p>
            <a:pPr algn="ctr" eaLnBrk="1" hangingPunct="1">
              <a:spcBef>
                <a:spcPct val="50000"/>
              </a:spcBef>
              <a:defRPr/>
            </a:pPr>
            <a:r>
              <a:rPr lang="en-US" sz="1125" b="1" kern="0" dirty="0" smtClean="0">
                <a:solidFill>
                  <a:prstClr val="black"/>
                </a:solidFill>
              </a:rPr>
              <a:t>2015</a:t>
            </a:r>
            <a:endParaRPr lang="en-US" sz="1125" kern="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5" name="Text Box 19"/>
          <p:cNvSpPr txBox="1">
            <a:spLocks noChangeArrowheads="1"/>
          </p:cNvSpPr>
          <p:nvPr/>
        </p:nvSpPr>
        <p:spPr bwMode="auto">
          <a:xfrm>
            <a:off x="876753" y="3033730"/>
            <a:ext cx="1819965" cy="738664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0" h="0"/>
          </a:sp3d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ru-RU" sz="1400" b="1" kern="0" dirty="0">
                <a:solidFill>
                  <a:srgbClr val="FFFFFF"/>
                </a:solidFill>
              </a:rPr>
              <a:t>Сотрудничество с более чем 700 организациями</a:t>
            </a:r>
          </a:p>
        </p:txBody>
      </p:sp>
      <p:sp>
        <p:nvSpPr>
          <p:cNvPr id="19" name="Oval 18"/>
          <p:cNvSpPr/>
          <p:nvPr/>
        </p:nvSpPr>
        <p:spPr>
          <a:xfrm>
            <a:off x="3648075" y="2866545"/>
            <a:ext cx="1220076" cy="1220076"/>
          </a:xfrm>
          <a:prstGeom prst="ellipse">
            <a:avLst/>
          </a:prstGeom>
          <a:solidFill>
            <a:schemeClr val="bg1">
              <a:lumMod val="85000"/>
            </a:schemeClr>
          </a:solidFill>
          <a:ln w="41275" cap="rnd">
            <a:solidFill>
              <a:srgbClr val="FF0000"/>
            </a:solidFill>
            <a:prstDash val="sysDot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94772" y="3241083"/>
            <a:ext cx="13266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>
                <a:solidFill>
                  <a:prstClr val="black"/>
                </a:solidFill>
              </a:rPr>
              <a:t>Стратегия ИСО </a:t>
            </a:r>
            <a:r>
              <a:rPr lang="fr-CH" sz="1100" b="1" dirty="0" smtClean="0">
                <a:solidFill>
                  <a:prstClr val="black"/>
                </a:solidFill>
              </a:rPr>
              <a:t>2016-2020</a:t>
            </a:r>
            <a:endParaRPr lang="en-US" sz="1100" b="1" dirty="0">
              <a:solidFill>
                <a:prstClr val="black"/>
              </a:solidFill>
            </a:endParaRPr>
          </a:p>
        </p:txBody>
      </p:sp>
      <p:sp>
        <p:nvSpPr>
          <p:cNvPr id="21" name="Text Box 14"/>
          <p:cNvSpPr txBox="1">
            <a:spLocks noChangeArrowheads="1"/>
          </p:cNvSpPr>
          <p:nvPr/>
        </p:nvSpPr>
        <p:spPr bwMode="auto">
          <a:xfrm>
            <a:off x="5502654" y="1919055"/>
            <a:ext cx="2325084" cy="307777"/>
          </a:xfrm>
          <a:prstGeom prst="rect">
            <a:avLst/>
          </a:prstGeom>
          <a:noFill/>
          <a:ln w="31750" cmpd="thickThin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ru-RU" sz="1400" b="1" kern="0" dirty="0" smtClean="0">
                <a:solidFill>
                  <a:srgbClr val="FF0000"/>
                </a:solidFill>
              </a:rPr>
              <a:t>Члены </a:t>
            </a:r>
            <a:r>
              <a:rPr lang="ru-RU" sz="1400" b="1" kern="0" dirty="0">
                <a:solidFill>
                  <a:srgbClr val="FF0000"/>
                </a:solidFill>
              </a:rPr>
              <a:t>ИСО </a:t>
            </a:r>
            <a:endParaRPr lang="en-GB" sz="1400" b="1" kern="0" dirty="0">
              <a:solidFill>
                <a:srgbClr val="FF0000"/>
              </a:solidFill>
            </a:endParaRPr>
          </a:p>
        </p:txBody>
      </p:sp>
      <p:sp>
        <p:nvSpPr>
          <p:cNvPr id="22" name="Text Box 14"/>
          <p:cNvSpPr txBox="1">
            <a:spLocks noChangeArrowheads="1"/>
          </p:cNvSpPr>
          <p:nvPr/>
        </p:nvSpPr>
        <p:spPr bwMode="auto">
          <a:xfrm>
            <a:off x="5104909" y="4820957"/>
            <a:ext cx="2325084" cy="307777"/>
          </a:xfrm>
          <a:prstGeom prst="rect">
            <a:avLst/>
          </a:prstGeom>
          <a:noFill/>
          <a:ln w="31750" cmpd="thickThin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eaLnBrk="1" hangingPunct="1">
              <a:defRPr/>
            </a:pPr>
            <a:r>
              <a:rPr lang="ru-RU" sz="1400" b="1" kern="0" dirty="0">
                <a:solidFill>
                  <a:srgbClr val="FF0000"/>
                </a:solidFill>
              </a:rPr>
              <a:t>ИСО</a:t>
            </a:r>
            <a:r>
              <a:rPr lang="fr-CH" sz="1400" b="1" kern="0" dirty="0" smtClean="0">
                <a:solidFill>
                  <a:srgbClr val="FF0000"/>
                </a:solidFill>
              </a:rPr>
              <a:t>/</a:t>
            </a:r>
            <a:r>
              <a:rPr lang="ru-RU" sz="1400" b="1" kern="0" dirty="0" err="1">
                <a:solidFill>
                  <a:srgbClr val="FF0000"/>
                </a:solidFill>
              </a:rPr>
              <a:t>ЦС</a:t>
            </a:r>
            <a:endParaRPr lang="en-GB" sz="1400" b="1" kern="0" dirty="0">
              <a:solidFill>
                <a:srgbClr val="FF0000"/>
              </a:solidFill>
            </a:endParaRPr>
          </a:p>
        </p:txBody>
      </p:sp>
      <p:sp>
        <p:nvSpPr>
          <p:cNvPr id="23" name="Text Box 14"/>
          <p:cNvSpPr txBox="1">
            <a:spLocks noChangeArrowheads="1"/>
          </p:cNvSpPr>
          <p:nvPr/>
        </p:nvSpPr>
        <p:spPr bwMode="auto">
          <a:xfrm>
            <a:off x="1882013" y="1175451"/>
            <a:ext cx="2325084" cy="307777"/>
          </a:xfrm>
          <a:prstGeom prst="rect">
            <a:avLst/>
          </a:prstGeom>
          <a:noFill/>
          <a:ln w="31750" cmpd="thickThin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ru-RU" sz="1400" b="1" kern="0" dirty="0" smtClean="0">
                <a:solidFill>
                  <a:srgbClr val="FF0000"/>
                </a:solidFill>
              </a:rPr>
              <a:t>Эксперты</a:t>
            </a:r>
            <a:r>
              <a:rPr lang="en-US" sz="1400" b="1" kern="0" dirty="0" smtClean="0">
                <a:solidFill>
                  <a:srgbClr val="FF0000"/>
                </a:solidFill>
              </a:rPr>
              <a:t> </a:t>
            </a:r>
            <a:r>
              <a:rPr lang="ru-RU" sz="1400" b="1" kern="0" dirty="0">
                <a:solidFill>
                  <a:srgbClr val="FF0000"/>
                </a:solidFill>
              </a:rPr>
              <a:t>ИСО</a:t>
            </a:r>
            <a:endParaRPr lang="en-GB" sz="1400" b="1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585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23875" y="1063858"/>
            <a:ext cx="8001000" cy="865188"/>
          </a:xfrm>
        </p:spPr>
        <p:txBody>
          <a:bodyPr>
            <a:normAutofit/>
          </a:bodyPr>
          <a:lstStyle/>
          <a:p>
            <a:pPr algn="l"/>
            <a:r>
              <a:rPr lang="ru-RU" dirty="0"/>
              <a:t>Члены ИСО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52062" y="3061606"/>
            <a:ext cx="396163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b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119 </a:t>
            </a:r>
            <a:r>
              <a:rPr lang="ru-RU" b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полноправные члены</a:t>
            </a:r>
            <a:endParaRPr lang="en-US" b="1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>
              <a:lnSpc>
                <a:spcPct val="200000"/>
              </a:lnSpc>
            </a:pPr>
            <a:r>
              <a:rPr lang="fr-CH" b="1" dirty="0" smtClean="0">
                <a:solidFill>
                  <a:prstClr val="white">
                    <a:lumMod val="65000"/>
                  </a:prstClr>
                </a:solidFill>
              </a:rPr>
              <a:t>38 </a:t>
            </a:r>
            <a:r>
              <a:rPr lang="ru-RU" b="1" dirty="0" smtClean="0">
                <a:solidFill>
                  <a:prstClr val="white">
                    <a:lumMod val="65000"/>
                  </a:prstClr>
                </a:solidFill>
              </a:rPr>
              <a:t>члены – корреспонденты</a:t>
            </a:r>
            <a:endParaRPr lang="en-US" b="1" dirty="0" smtClean="0">
              <a:solidFill>
                <a:prstClr val="white">
                  <a:lumMod val="65000"/>
                </a:prstClr>
              </a:solidFill>
            </a:endParaRPr>
          </a:p>
          <a:p>
            <a:pPr>
              <a:lnSpc>
                <a:spcPct val="200000"/>
              </a:lnSpc>
            </a:pPr>
            <a:r>
              <a:rPr lang="fr-CH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4 </a:t>
            </a:r>
            <a:r>
              <a:rPr lang="ru-RU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члены - подписчики</a:t>
            </a:r>
            <a:endParaRPr lang="fr-CH" b="1" dirty="0" smtClean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253" y="2166204"/>
            <a:ext cx="3695455" cy="3545131"/>
          </a:xfrm>
          <a:prstGeom prst="rect">
            <a:avLst/>
          </a:prstGeom>
        </p:spPr>
      </p:pic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053136" y="3646381"/>
            <a:ext cx="1053688" cy="584775"/>
          </a:xfrm>
          <a:prstGeom prst="rect">
            <a:avLst/>
          </a:prstGeom>
          <a:noFill/>
          <a:ln w="31750" cmpd="thickThin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fr-CH" sz="3200" b="1" kern="0" dirty="0" smtClean="0">
                <a:solidFill>
                  <a:prstClr val="black"/>
                </a:solidFill>
              </a:rPr>
              <a:t>161</a:t>
            </a:r>
            <a:endParaRPr lang="fr-CH" sz="3200" b="1" kern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590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23875" y="1063858"/>
            <a:ext cx="8001000" cy="865188"/>
          </a:xfrm>
        </p:spPr>
        <p:txBody>
          <a:bodyPr>
            <a:normAutofit/>
          </a:bodyPr>
          <a:lstStyle/>
          <a:p>
            <a:pPr algn="l"/>
            <a:r>
              <a:rPr lang="ru-RU" dirty="0"/>
              <a:t>Технические </a:t>
            </a:r>
            <a:r>
              <a:rPr lang="ru-RU" dirty="0" smtClean="0"/>
              <a:t>комитеты</a:t>
            </a:r>
            <a:r>
              <a:rPr lang="en-US" dirty="0" smtClean="0"/>
              <a:t> </a:t>
            </a:r>
            <a:r>
              <a:rPr lang="ru-RU" dirty="0" smtClean="0"/>
              <a:t>ИСО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09600" y="244628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en-US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238 </a:t>
            </a:r>
            <a:r>
              <a:rPr lang="ru-RU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технических </a:t>
            </a:r>
            <a:r>
              <a:rPr lang="ru-RU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комитетов</a:t>
            </a:r>
            <a:r>
              <a:rPr lang="en-US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               521 </a:t>
            </a:r>
            <a:r>
              <a:rPr lang="ru-RU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подкомитет</a:t>
            </a:r>
            <a:r>
              <a:rPr lang="ru-RU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ов</a:t>
            </a:r>
            <a:endParaRPr lang="en-US" b="1" dirty="0" smtClean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pPr>
              <a:lnSpc>
                <a:spcPct val="200000"/>
              </a:lnSpc>
            </a:pPr>
            <a:r>
              <a:rPr lang="en-US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2625 </a:t>
            </a:r>
            <a:r>
              <a:rPr lang="ru-RU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рабочих групп </a:t>
            </a:r>
            <a:endParaRPr lang="en-US" b="1" dirty="0" smtClean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pPr>
              <a:lnSpc>
                <a:spcPct val="200000"/>
              </a:lnSpc>
            </a:pPr>
            <a:r>
              <a:rPr lang="en-US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151 </a:t>
            </a:r>
            <a:r>
              <a:rPr lang="ru-RU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специальные </a:t>
            </a:r>
            <a:r>
              <a:rPr lang="ru-RU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группы</a:t>
            </a:r>
            <a:endParaRPr lang="en-US" b="1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Right Brace 9"/>
          <p:cNvSpPr/>
          <p:nvPr/>
        </p:nvSpPr>
        <p:spPr>
          <a:xfrm>
            <a:off x="4130265" y="2446287"/>
            <a:ext cx="381000" cy="2667000"/>
          </a:xfrm>
          <a:prstGeom prst="rightBrac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4400550" y="3487400"/>
            <a:ext cx="4743450" cy="1077218"/>
          </a:xfrm>
          <a:prstGeom prst="rect">
            <a:avLst/>
          </a:prstGeom>
          <a:noFill/>
          <a:ln w="31750" cmpd="thickThin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fr-CH" sz="3200" b="1" kern="0" dirty="0" smtClean="0">
                <a:solidFill>
                  <a:prstClr val="black"/>
                </a:solidFill>
              </a:rPr>
              <a:t>3</a:t>
            </a:r>
            <a:r>
              <a:rPr lang="fr-CH" sz="3200" b="1" kern="0" dirty="0">
                <a:solidFill>
                  <a:prstClr val="black"/>
                </a:solidFill>
              </a:rPr>
              <a:t> 535 </a:t>
            </a:r>
            <a:r>
              <a:rPr lang="ru-RU" sz="3200" b="1" kern="0" dirty="0">
                <a:solidFill>
                  <a:prstClr val="black"/>
                </a:solidFill>
              </a:rPr>
              <a:t>технических органов </a:t>
            </a:r>
            <a:endParaRPr lang="fr-CH" sz="3200" b="1" kern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15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71500" y="1094535"/>
            <a:ext cx="8001000" cy="863600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Международные стандарты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984571">
            <a:off x="419100" y="1776412"/>
            <a:ext cx="3351546" cy="3767138"/>
          </a:xfrm>
          <a:prstGeom prst="rect">
            <a:avLst/>
          </a:prstGeom>
        </p:spPr>
      </p:pic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3476625" y="2748705"/>
            <a:ext cx="5280099" cy="1138773"/>
          </a:xfrm>
          <a:prstGeom prst="rect">
            <a:avLst/>
          </a:prstGeom>
          <a:noFill/>
          <a:ln w="31750" cmpd="thickThin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US" sz="3200" b="1" kern="0" dirty="0" smtClean="0">
                <a:solidFill>
                  <a:prstClr val="white">
                    <a:lumMod val="75000"/>
                  </a:prstClr>
                </a:solidFill>
              </a:rPr>
              <a:t>21 133 </a:t>
            </a:r>
            <a:r>
              <a:rPr lang="ru-RU" b="1" kern="0" dirty="0">
                <a:solidFill>
                  <a:prstClr val="white">
                    <a:lumMod val="75000"/>
                  </a:prstClr>
                </a:solidFill>
              </a:rPr>
              <a:t>Международных стандартов и других типов </a:t>
            </a:r>
            <a:r>
              <a:rPr lang="ru-RU" b="1" kern="0" dirty="0" smtClean="0">
                <a:solidFill>
                  <a:prstClr val="white">
                    <a:lumMod val="75000"/>
                  </a:prstClr>
                </a:solidFill>
              </a:rPr>
              <a:t>документов</a:t>
            </a:r>
            <a:r>
              <a:rPr lang="en-US" b="1" kern="0" dirty="0" smtClean="0">
                <a:solidFill>
                  <a:prstClr val="white">
                    <a:lumMod val="75000"/>
                  </a:prstClr>
                </a:solidFill>
              </a:rPr>
              <a:t> </a:t>
            </a:r>
            <a:r>
              <a:rPr lang="ru-RU" b="1" kern="0" dirty="0" smtClean="0">
                <a:solidFill>
                  <a:prstClr val="white">
                    <a:lumMod val="75000"/>
                  </a:prstClr>
                </a:solidFill>
              </a:rPr>
              <a:t>опубликованы </a:t>
            </a:r>
            <a:r>
              <a:rPr lang="ru-RU" b="1" kern="0" dirty="0">
                <a:solidFill>
                  <a:prstClr val="white">
                    <a:lumMod val="75000"/>
                  </a:prstClr>
                </a:solidFill>
              </a:rPr>
              <a:t>на сегодняшний день</a:t>
            </a:r>
            <a:endParaRPr lang="fr-CH" b="1" kern="0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3457576" y="4385660"/>
            <a:ext cx="5114924" cy="861774"/>
          </a:xfrm>
          <a:prstGeom prst="rect">
            <a:avLst/>
          </a:prstGeom>
          <a:noFill/>
          <a:ln w="31750" cmpd="thickThin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US" sz="3200" b="1" kern="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1505 </a:t>
            </a:r>
            <a:r>
              <a:rPr lang="ru-RU" b="1" kern="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новых и пересмотренных стандартов</a:t>
            </a:r>
            <a:r>
              <a:rPr lang="en-US" b="1" kern="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ru-RU" b="1" kern="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в 2015 году </a:t>
            </a:r>
            <a:endParaRPr lang="fr-CH" b="1" kern="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660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72745" y="176006"/>
            <a:ext cx="7971255" cy="719138"/>
          </a:xfrm>
          <a:prstGeom prst="rect">
            <a:avLst/>
          </a:prstGeom>
        </p:spPr>
        <p:txBody>
          <a:bodyPr>
            <a:noAutofit/>
          </a:bodyPr>
          <a:lstStyle/>
          <a:p>
            <a:pPr algn="l"/>
            <a:r>
              <a:rPr lang="ru-RU" sz="3000" dirty="0">
                <a:latin typeface="Helvetica"/>
              </a:rPr>
              <a:t>Области деятельности ИСО </a:t>
            </a:r>
            <a:r>
              <a:rPr lang="ru-RU" sz="3000" dirty="0" smtClean="0">
                <a:latin typeface="Helvetica"/>
              </a:rPr>
              <a:t>за </a:t>
            </a:r>
            <a:r>
              <a:rPr lang="ru-RU" sz="3000" dirty="0">
                <a:latin typeface="Helvetica"/>
              </a:rPr>
              <a:t>последние годы</a:t>
            </a:r>
            <a:endParaRPr lang="en-GB" sz="3000" dirty="0">
              <a:latin typeface="Helvetica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26430" y="6093073"/>
            <a:ext cx="1217570" cy="66537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557420" y="5254858"/>
            <a:ext cx="24790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algn="r" defTabSz="914400" fontAlgn="auto">
              <a:spcBef>
                <a:spcPts val="0"/>
              </a:spcBef>
              <a:spcAft>
                <a:spcPts val="0"/>
              </a:spcAft>
            </a:pPr>
            <a:r>
              <a:rPr lang="ru-RU" sz="1400" b="1" dirty="0" smtClean="0">
                <a:solidFill>
                  <a:srgbClr val="9BBB59">
                    <a:lumMod val="75000"/>
                  </a:srgbClr>
                </a:solidFill>
                <a:latin typeface="Calibri"/>
                <a:ea typeface="ＭＳ Ｐゴシック" pitchFamily="-105" charset="-128"/>
              </a:rPr>
              <a:t>Окружающая</a:t>
            </a:r>
            <a:r>
              <a:rPr lang="en-US" sz="1400" b="1" dirty="0" smtClean="0">
                <a:solidFill>
                  <a:srgbClr val="9BBB59">
                    <a:lumMod val="75000"/>
                  </a:srgbClr>
                </a:solidFill>
                <a:latin typeface="Calibri"/>
                <a:ea typeface="ＭＳ Ｐゴシック" pitchFamily="-105" charset="-128"/>
              </a:rPr>
              <a:t> </a:t>
            </a:r>
            <a:r>
              <a:rPr lang="ru-RU" sz="1400" b="1" dirty="0" smtClean="0">
                <a:solidFill>
                  <a:srgbClr val="9BBB59">
                    <a:lumMod val="75000"/>
                  </a:srgbClr>
                </a:solidFill>
                <a:latin typeface="Calibri"/>
                <a:ea typeface="ＭＳ Ｐゴシック" pitchFamily="-105" charset="-128"/>
              </a:rPr>
              <a:t>среда</a:t>
            </a:r>
            <a:endParaRPr lang="en-US" sz="1400" b="1" dirty="0" smtClean="0">
              <a:solidFill>
                <a:srgbClr val="9BBB59">
                  <a:lumMod val="75000"/>
                </a:srgbClr>
              </a:solidFill>
              <a:latin typeface="Calibri"/>
              <a:ea typeface="ＭＳ Ｐゴシック" pitchFamily="-105" charset="-128"/>
            </a:endParaRPr>
          </a:p>
          <a:p>
            <a:pPr marL="36000" algn="r" defTabSz="914400" fontAlgn="auto">
              <a:spcBef>
                <a:spcPts val="0"/>
              </a:spcBef>
              <a:spcAft>
                <a:spcPts val="0"/>
              </a:spcAft>
            </a:pPr>
            <a:r>
              <a:rPr lang="ru-RU" sz="1400" b="1" dirty="0" smtClean="0">
                <a:solidFill>
                  <a:srgbClr val="124A78"/>
                </a:solidFill>
                <a:latin typeface="Calibri"/>
                <a:ea typeface="ＭＳ Ｐゴシック" pitchFamily="-105" charset="-128"/>
              </a:rPr>
              <a:t>Экономический сектор</a:t>
            </a:r>
            <a:endParaRPr lang="en-US" sz="1400" b="1" dirty="0" smtClean="0">
              <a:solidFill>
                <a:srgbClr val="124A78"/>
              </a:solidFill>
              <a:latin typeface="Calibri"/>
              <a:ea typeface="ＭＳ Ｐゴシック" pitchFamily="-105" charset="-128"/>
            </a:endParaRPr>
          </a:p>
          <a:p>
            <a:pPr marL="36000" algn="r" defTabSz="914400" fontAlgn="auto">
              <a:spcBef>
                <a:spcPts val="0"/>
              </a:spcBef>
              <a:spcAft>
                <a:spcPts val="0"/>
              </a:spcAft>
            </a:pPr>
            <a:r>
              <a:rPr lang="ru-RU" sz="1400" b="1" dirty="0">
                <a:solidFill>
                  <a:srgbClr val="FF0000"/>
                </a:solidFill>
                <a:latin typeface="Calibri"/>
                <a:ea typeface="ＭＳ Ｐゴシック" pitchFamily="-105" charset="-128"/>
              </a:rPr>
              <a:t>Социальная сфера</a:t>
            </a:r>
            <a:endParaRPr lang="en-US" sz="1400" b="1" dirty="0" smtClean="0">
              <a:solidFill>
                <a:srgbClr val="FF0000"/>
              </a:solidFill>
              <a:latin typeface="Calibri"/>
              <a:ea typeface="ＭＳ Ｐゴシック" pitchFamily="-105" charset="-128"/>
            </a:endParaRPr>
          </a:p>
        </p:txBody>
      </p:sp>
      <p:sp>
        <p:nvSpPr>
          <p:cNvPr id="10" name="Rectangle 4"/>
          <p:cNvSpPr txBox="1">
            <a:spLocks noChangeArrowheads="1"/>
          </p:cNvSpPr>
          <p:nvPr/>
        </p:nvSpPr>
        <p:spPr>
          <a:xfrm>
            <a:off x="-401979" y="1227832"/>
            <a:ext cx="4975176" cy="646013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6087" lvl="1" indent="0">
              <a:lnSpc>
                <a:spcPct val="90000"/>
              </a:lnSpc>
              <a:spcBef>
                <a:spcPts val="1200"/>
              </a:spcBef>
              <a:buFont typeface="Arial" pitchFamily="34" charset="0"/>
              <a:buNone/>
              <a:tabLst>
                <a:tab pos="893763" algn="l"/>
              </a:tabLst>
            </a:pPr>
            <a:r>
              <a:rPr lang="en-NZ" sz="1400" b="1" dirty="0" smtClean="0">
                <a:latin typeface="+mj-lt"/>
              </a:rPr>
              <a:t>	</a:t>
            </a:r>
            <a:r>
              <a:rPr lang="en-NZ" sz="1150" b="1" u="sng" dirty="0" smtClean="0">
                <a:solidFill>
                  <a:srgbClr val="06060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2011</a:t>
            </a:r>
          </a:p>
          <a:p>
            <a:pPr marL="1246187" lvl="2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 smtClean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Управление проектами, программами и портфолио</a:t>
            </a:r>
            <a:endParaRPr lang="en-NZ" sz="1150" b="1" dirty="0" smtClean="0">
              <a:solidFill>
                <a:srgbClr val="00206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246187" lvl="2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 smtClean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Производство присадок</a:t>
            </a:r>
            <a:endParaRPr lang="en-NZ" sz="1150" b="1" dirty="0" smtClean="0">
              <a:solidFill>
                <a:srgbClr val="00206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246187" lvl="2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 smtClean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Управление зданиями и сооружениями</a:t>
            </a:r>
            <a:endParaRPr lang="en-NZ" sz="1150" b="1" dirty="0" smtClean="0">
              <a:solidFill>
                <a:srgbClr val="00206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246187" lvl="2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 smtClean="0">
                <a:solidFill>
                  <a:srgbClr val="FF0000"/>
                </a:solidFill>
                <a:latin typeface="+mj-lt"/>
                <a:ea typeface="ＭＳ Ｐゴシック" pitchFamily="-105" charset="-128"/>
              </a:rPr>
              <a:t>Аутсорсинг</a:t>
            </a:r>
            <a:endParaRPr lang="en-NZ" sz="1150" b="1" dirty="0" smtClean="0">
              <a:solidFill>
                <a:srgbClr val="FF0000"/>
              </a:solidFill>
              <a:latin typeface="+mj-lt"/>
              <a:ea typeface="ＭＳ Ｐゴシック" pitchFamily="-105" charset="-128"/>
            </a:endParaRPr>
          </a:p>
          <a:p>
            <a:pPr marL="1246187" lvl="2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 smtClean="0">
                <a:solidFill>
                  <a:srgbClr val="FF0000"/>
                </a:solidFill>
                <a:latin typeface="+mj-lt"/>
                <a:ea typeface="ＭＳ Ｐゴシック" pitchFamily="-105" charset="-128"/>
              </a:rPr>
              <a:t>Управление рисками</a:t>
            </a:r>
            <a:endParaRPr lang="en-NZ" sz="1150" b="1" dirty="0" smtClean="0">
              <a:solidFill>
                <a:srgbClr val="FF0000"/>
              </a:solidFill>
              <a:latin typeface="+mj-lt"/>
              <a:ea typeface="ＭＳ Ｐゴシック" pitchFamily="-105" charset="-128"/>
            </a:endParaRPr>
          </a:p>
          <a:p>
            <a:pPr marL="1246187" lvl="2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 smtClean="0">
                <a:solidFill>
                  <a:srgbClr val="FF0000"/>
                </a:solidFill>
                <a:latin typeface="+mj-lt"/>
                <a:ea typeface="ＭＳ Ｐゴシック" pitchFamily="-105" charset="-128"/>
              </a:rPr>
              <a:t>Бионика</a:t>
            </a:r>
            <a:endParaRPr lang="en-NZ" sz="1150" b="1" dirty="0" smtClean="0">
              <a:solidFill>
                <a:srgbClr val="FF0000"/>
              </a:solidFill>
              <a:latin typeface="+mj-lt"/>
              <a:ea typeface="ＭＳ Ｐゴシック" pitchFamily="-105" charset="-128"/>
            </a:endParaRPr>
          </a:p>
          <a:p>
            <a:pPr marL="1246187" lvl="2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 smtClean="0">
                <a:solidFill>
                  <a:srgbClr val="FF0000"/>
                </a:solidFill>
                <a:latin typeface="+mj-lt"/>
                <a:ea typeface="ＭＳ Ｐゴシック" pitchFamily="-105" charset="-128"/>
              </a:rPr>
              <a:t>Пиротехнические средства</a:t>
            </a:r>
            <a:endParaRPr lang="en-NZ" sz="1150" b="1" dirty="0" smtClean="0">
              <a:solidFill>
                <a:srgbClr val="FF0000"/>
              </a:solidFill>
              <a:latin typeface="+mj-lt"/>
              <a:ea typeface="ＭＳ Ｐゴシック" pitchFamily="-105" charset="-128"/>
            </a:endParaRPr>
          </a:p>
          <a:p>
            <a:pPr marL="1246187" lvl="2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 smtClean="0">
                <a:solidFill>
                  <a:srgbClr val="9BBB59">
                    <a:lumMod val="75000"/>
                  </a:srgbClr>
                </a:solidFill>
                <a:latin typeface="+mj-lt"/>
                <a:ea typeface="ＭＳ Ｐゴシック" pitchFamily="-105" charset="-128"/>
              </a:rPr>
              <a:t>Метан угольных пластов</a:t>
            </a:r>
            <a:endParaRPr lang="en-NZ" sz="1150" b="1" dirty="0" smtClean="0">
              <a:solidFill>
                <a:srgbClr val="9BBB59">
                  <a:lumMod val="75000"/>
                </a:srgbClr>
              </a:solidFill>
              <a:latin typeface="+mj-lt"/>
              <a:ea typeface="ＭＳ Ｐゴシック" pitchFamily="-105" charset="-128"/>
            </a:endParaRPr>
          </a:p>
          <a:p>
            <a:pPr marL="1246187" lvl="2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 smtClean="0">
                <a:solidFill>
                  <a:srgbClr val="9BBB59">
                    <a:lumMod val="75000"/>
                  </a:srgbClr>
                </a:solidFill>
                <a:latin typeface="+mj-lt"/>
                <a:ea typeface="ＭＳ Ｐゴシック" pitchFamily="-105" charset="-128"/>
              </a:rPr>
              <a:t>Улавливание и хранение углерода</a:t>
            </a:r>
            <a:r>
              <a:rPr lang="en-NZ" sz="1150" b="1" dirty="0" smtClean="0">
                <a:solidFill>
                  <a:srgbClr val="9BBB59">
                    <a:lumMod val="75000"/>
                  </a:srgbClr>
                </a:solidFill>
                <a:latin typeface="+mj-lt"/>
                <a:ea typeface="ＭＳ Ｐゴシック" pitchFamily="-105" charset="-128"/>
              </a:rPr>
              <a:t> </a:t>
            </a:r>
          </a:p>
          <a:p>
            <a:pPr marL="446087" lvl="1" eaLnBrk="0" hangingPunct="0">
              <a:lnSpc>
                <a:spcPct val="90000"/>
              </a:lnSpc>
              <a:spcBef>
                <a:spcPts val="300"/>
              </a:spcBef>
            </a:pPr>
            <a:r>
              <a:rPr lang="en-NZ" sz="1150" b="1" dirty="0" smtClean="0">
                <a:solidFill>
                  <a:prstClr val="black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	</a:t>
            </a:r>
            <a:r>
              <a:rPr lang="en-NZ" sz="1150" b="1" u="sng" dirty="0" smtClean="0">
                <a:solidFill>
                  <a:prstClr val="black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2013</a:t>
            </a:r>
          </a:p>
          <a:p>
            <a:pPr marL="1189037" lvl="2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 smtClean="0">
                <a:solidFill>
                  <a:srgbClr val="9BBB59">
                    <a:lumMod val="75000"/>
                  </a:srgbClr>
                </a:solidFill>
                <a:latin typeface="+mj-lt"/>
                <a:ea typeface="ＭＳ Ｐゴシック" pitchFamily="-105" charset="-128"/>
              </a:rPr>
              <a:t>Извлечение, переработка, очистка и утилизация шлама </a:t>
            </a:r>
            <a:endParaRPr lang="en-US" sz="1150" b="1" dirty="0" smtClean="0">
              <a:solidFill>
                <a:srgbClr val="9BBB59">
                  <a:lumMod val="75000"/>
                </a:srgbClr>
              </a:solidFill>
              <a:latin typeface="+mj-lt"/>
              <a:ea typeface="ＭＳ Ｐゴシック" pitchFamily="-105" charset="-128"/>
            </a:endParaRPr>
          </a:p>
          <a:p>
            <a:pPr marL="1189037" lvl="2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 smtClean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Биотехнология</a:t>
            </a:r>
            <a:endParaRPr lang="en-US" sz="1150" b="1" dirty="0" smtClean="0">
              <a:solidFill>
                <a:srgbClr val="00206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189037" lvl="2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 smtClean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Устойчивый процесс закупок</a:t>
            </a:r>
            <a:endParaRPr lang="en-US" sz="1150" b="1" dirty="0" smtClean="0">
              <a:solidFill>
                <a:srgbClr val="00206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189037" lvl="2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 smtClean="0">
                <a:solidFill>
                  <a:srgbClr val="FF0000"/>
                </a:solidFill>
                <a:latin typeface="+mj-lt"/>
                <a:ea typeface="ＭＳ Ｐゴシック" pitchFamily="-105" charset="-128"/>
              </a:rPr>
              <a:t>Система управления антикоррупционной деятельностью </a:t>
            </a:r>
            <a:endParaRPr lang="en-US" sz="1150" b="1" dirty="0" smtClean="0">
              <a:solidFill>
                <a:srgbClr val="FF0000"/>
              </a:solidFill>
              <a:latin typeface="+mj-lt"/>
              <a:ea typeface="ＭＳ Ｐゴシック" pitchFamily="-105" charset="-128"/>
            </a:endParaRPr>
          </a:p>
          <a:p>
            <a:pPr marL="1189037" lvl="2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 smtClean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Инновационный процесс: взаимодействия, инструменты и методы</a:t>
            </a:r>
            <a:endParaRPr lang="en-US" sz="1150" b="1" dirty="0" smtClean="0">
              <a:solidFill>
                <a:srgbClr val="00206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189037" lvl="2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 smtClean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Консультирование по вопросам менеджмента</a:t>
            </a:r>
            <a:endParaRPr lang="en-US" sz="1150" b="1" dirty="0" smtClean="0">
              <a:solidFill>
                <a:srgbClr val="00206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189037" lvl="2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 smtClean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Технология мелкопузырчатой аэрации</a:t>
            </a:r>
            <a:endParaRPr lang="en-US" sz="1150" b="1" dirty="0" smtClean="0">
              <a:solidFill>
                <a:srgbClr val="00206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189037" lvl="2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 smtClean="0">
                <a:solidFill>
                  <a:srgbClr val="9BBB59">
                    <a:lumMod val="75000"/>
                  </a:srgbClr>
                </a:solidFill>
                <a:latin typeface="+mj-lt"/>
                <a:ea typeface="ＭＳ Ｐゴシック" pitchFamily="-105" charset="-128"/>
              </a:rPr>
              <a:t>Повторное использование воды</a:t>
            </a:r>
            <a:endParaRPr lang="en-US" sz="1150" b="1" dirty="0" smtClean="0">
              <a:solidFill>
                <a:srgbClr val="9BBB59">
                  <a:lumMod val="75000"/>
                </a:srgbClr>
              </a:solidFill>
              <a:latin typeface="+mj-lt"/>
              <a:ea typeface="ＭＳ Ｐゴシック" pitchFamily="-105" charset="-128"/>
            </a:endParaRPr>
          </a:p>
          <a:p>
            <a:pPr marL="1189037" lvl="2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 smtClean="0">
                <a:solidFill>
                  <a:srgbClr val="FF0000"/>
                </a:solidFill>
                <a:latin typeface="+mj-lt"/>
                <a:ea typeface="ＭＳ Ｐゴシック" pitchFamily="-105" charset="-128"/>
              </a:rPr>
              <a:t>Охрана труда и техника безопасности </a:t>
            </a:r>
            <a:endParaRPr lang="en-US" sz="1150" b="1" dirty="0" smtClean="0">
              <a:solidFill>
                <a:srgbClr val="FF0000"/>
              </a:solidFill>
              <a:latin typeface="+mj-lt"/>
              <a:ea typeface="ＭＳ Ｐゴシック" pitchFamily="-105" charset="-128"/>
            </a:endParaRPr>
          </a:p>
          <a:p>
            <a:pPr marL="1189037" lvl="2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 smtClean="0">
                <a:solidFill>
                  <a:srgbClr val="FF0000"/>
                </a:solidFill>
                <a:latin typeface="+mj-lt"/>
                <a:ea typeface="ＭＳ Ｐゴシック" pitchFamily="-105" charset="-128"/>
              </a:rPr>
              <a:t>Чистые кухонные плиты и чистое приготовление пищи</a:t>
            </a:r>
            <a:endParaRPr lang="en-US" sz="1150" b="1" dirty="0" smtClean="0">
              <a:solidFill>
                <a:srgbClr val="FF0000"/>
              </a:solidFill>
              <a:latin typeface="+mj-lt"/>
              <a:ea typeface="ＭＳ Ｐゴシック" pitchFamily="-105" charset="-128"/>
            </a:endParaRPr>
          </a:p>
          <a:p>
            <a:pPr marL="1189037" lvl="2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 smtClean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Цепочки поставок лесных продуктов </a:t>
            </a:r>
            <a:endParaRPr lang="en-US" sz="1150" b="1" dirty="0" smtClean="0">
              <a:solidFill>
                <a:srgbClr val="00206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189037" lvl="2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 smtClean="0">
                <a:solidFill>
                  <a:srgbClr val="FF0000"/>
                </a:solidFill>
                <a:latin typeface="+mj-lt"/>
                <a:ea typeface="ＭＳ Ｐゴシック" pitchFamily="-105" charset="-128"/>
              </a:rPr>
              <a:t>Система управления образовательной организацией</a:t>
            </a:r>
            <a:endParaRPr lang="en-NZ" sz="1150" b="1" dirty="0" smtClean="0">
              <a:solidFill>
                <a:srgbClr val="FF0000"/>
              </a:solidFill>
              <a:latin typeface="+mj-lt"/>
              <a:ea typeface="ＭＳ Ｐゴシック" pitchFamily="-105" charset="-128"/>
            </a:endParaRPr>
          </a:p>
          <a:p>
            <a:pPr marL="846137" lvl="2" indent="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None/>
            </a:pPr>
            <a:endParaRPr lang="en-NZ" sz="1150" b="1" dirty="0">
              <a:solidFill>
                <a:srgbClr val="FF0000"/>
              </a:solidFill>
              <a:latin typeface="+mj-lt"/>
              <a:ea typeface="ＭＳ Ｐゴシック" pitchFamily="-105" charset="-128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3563994" y="1426935"/>
            <a:ext cx="5166952" cy="6465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446087" lvl="1" defTabSz="914400" eaLnBrk="0" fontAlgn="auto" hangingPunct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</a:pPr>
            <a:r>
              <a:rPr lang="en-NZ" sz="1400" b="1" dirty="0">
                <a:solidFill>
                  <a:prstClr val="black"/>
                </a:solidFill>
                <a:latin typeface="Calibri"/>
                <a:ea typeface="ＭＳ Ｐゴシック" pitchFamily="-105" charset="-128"/>
              </a:rPr>
              <a:t>	</a:t>
            </a:r>
            <a:r>
              <a:rPr lang="en-NZ" sz="1200" b="1" u="sng" dirty="0" smtClean="0">
                <a:solidFill>
                  <a:srgbClr val="06060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2012</a:t>
            </a:r>
          </a:p>
          <a:p>
            <a:pPr marL="1703387" lvl="3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 smtClean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Железные дороги</a:t>
            </a:r>
            <a:endParaRPr lang="en-NZ" sz="1150" b="1" dirty="0" smtClean="0">
              <a:solidFill>
                <a:srgbClr val="00206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703387" lvl="3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 smtClean="0">
                <a:solidFill>
                  <a:srgbClr val="9BBB59">
                    <a:lumMod val="75000"/>
                  </a:srgbClr>
                </a:solidFill>
                <a:latin typeface="+mj-lt"/>
                <a:ea typeface="ＭＳ Ｐゴシック" pitchFamily="-105" charset="-128"/>
              </a:rPr>
              <a:t>Устойчивое развитие в сообществах</a:t>
            </a:r>
            <a:endParaRPr lang="en-US" sz="1150" b="1" dirty="0" smtClean="0">
              <a:solidFill>
                <a:srgbClr val="9BBB59">
                  <a:lumMod val="75000"/>
                </a:srgbClr>
              </a:solidFill>
              <a:latin typeface="+mj-lt"/>
              <a:ea typeface="ＭＳ Ｐゴシック" pitchFamily="-105" charset="-128"/>
            </a:endParaRPr>
          </a:p>
          <a:p>
            <a:pPr marL="1703387" lvl="3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 smtClean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Машины по производству пластика и резины</a:t>
            </a:r>
            <a:endParaRPr lang="en-GB" sz="1150" b="1" dirty="0" smtClean="0">
              <a:solidFill>
                <a:srgbClr val="00206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703387" lvl="3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 smtClean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Свет и освещение</a:t>
            </a:r>
            <a:endParaRPr lang="en-GB" sz="1150" b="1" dirty="0" smtClean="0">
              <a:solidFill>
                <a:srgbClr val="00206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703387" lvl="3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 smtClean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Программы обеспечения соответствия</a:t>
            </a:r>
            <a:endParaRPr lang="en-GB" sz="1150" b="1" dirty="0" smtClean="0">
              <a:solidFill>
                <a:srgbClr val="00206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703387" lvl="3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 smtClean="0">
                <a:solidFill>
                  <a:srgbClr val="9BBB59">
                    <a:lumMod val="75000"/>
                  </a:srgbClr>
                </a:solidFill>
                <a:latin typeface="+mj-lt"/>
                <a:ea typeface="MS PGothic" pitchFamily="34" charset="-128"/>
              </a:rPr>
              <a:t>Криминалистика</a:t>
            </a:r>
            <a:endParaRPr lang="en-GB" sz="1150" b="1" dirty="0" smtClean="0">
              <a:solidFill>
                <a:srgbClr val="9BBB59">
                  <a:lumMod val="75000"/>
                </a:srgbClr>
              </a:solidFill>
              <a:latin typeface="+mj-lt"/>
              <a:ea typeface="MS PGothic" pitchFamily="34" charset="-128"/>
            </a:endParaRPr>
          </a:p>
          <a:p>
            <a:pPr marL="1703387" lvl="3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 smtClean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Центры связи с потребителем</a:t>
            </a:r>
            <a:endParaRPr lang="en-GB" sz="1150" b="1" dirty="0" smtClean="0">
              <a:solidFill>
                <a:srgbClr val="00206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703387" lvl="3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 smtClean="0">
                <a:solidFill>
                  <a:srgbClr val="9BBB59">
                    <a:lumMod val="75000"/>
                  </a:srgbClr>
                </a:solidFill>
                <a:latin typeface="+mj-lt"/>
                <a:ea typeface="MS PGothic" pitchFamily="34" charset="-128"/>
              </a:rPr>
              <a:t>Жизнеспособность для и посредством информационных технологий</a:t>
            </a:r>
            <a:endParaRPr lang="en-GB" sz="1150" b="1" dirty="0" smtClean="0">
              <a:solidFill>
                <a:srgbClr val="9BBB59">
                  <a:lumMod val="75000"/>
                </a:srgbClr>
              </a:solidFill>
              <a:latin typeface="+mj-lt"/>
              <a:ea typeface="MS PGothic" pitchFamily="34" charset="-128"/>
            </a:endParaRPr>
          </a:p>
          <a:p>
            <a:pPr marL="1703387" lvl="3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 smtClean="0">
                <a:solidFill>
                  <a:srgbClr val="FF0000"/>
                </a:solidFill>
                <a:latin typeface="+mj-lt"/>
                <a:ea typeface="MS PGothic" pitchFamily="34" charset="-128"/>
              </a:rPr>
              <a:t>Письменный и устный перевод и сопутствующие технологии </a:t>
            </a:r>
            <a:endParaRPr lang="en-GB" sz="1150" b="1" dirty="0" smtClean="0">
              <a:solidFill>
                <a:srgbClr val="FF0000"/>
              </a:solidFill>
              <a:latin typeface="+mj-lt"/>
              <a:ea typeface="MS PGothic" pitchFamily="34" charset="-128"/>
            </a:endParaRPr>
          </a:p>
          <a:p>
            <a:pPr marL="1703387" lvl="3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 smtClean="0">
                <a:solidFill>
                  <a:srgbClr val="9BBB59">
                    <a:lumMod val="75000"/>
                  </a:srgbClr>
                </a:solidFill>
                <a:latin typeface="+mj-lt"/>
                <a:ea typeface="MS PGothic" pitchFamily="34" charset="-128"/>
              </a:rPr>
              <a:t>«Умные» общественные инфраструктуры </a:t>
            </a:r>
            <a:endParaRPr lang="en-GB" sz="1150" b="1" dirty="0" smtClean="0">
              <a:solidFill>
                <a:srgbClr val="9BBB59">
                  <a:lumMod val="75000"/>
                </a:srgbClr>
              </a:solidFill>
              <a:latin typeface="+mj-lt"/>
              <a:ea typeface="MS PGothic" pitchFamily="34" charset="-128"/>
            </a:endParaRPr>
          </a:p>
          <a:p>
            <a:pPr marL="1703387" lvl="3" indent="-342900" eaLnBrk="0" hangingPunct="0">
              <a:lnSpc>
                <a:spcPct val="90000"/>
              </a:lnSpc>
              <a:spcBef>
                <a:spcPts val="300"/>
              </a:spcBef>
              <a:buFont typeface="Arial" pitchFamily="34" charset="0"/>
              <a:buChar char="−"/>
            </a:pPr>
            <a:r>
              <a:rPr lang="ru-RU" sz="1150" b="1" dirty="0" smtClean="0">
                <a:solidFill>
                  <a:srgbClr val="FF0000"/>
                </a:solidFill>
                <a:latin typeface="+mj-lt"/>
                <a:ea typeface="MS PGothic" pitchFamily="34" charset="-128"/>
              </a:rPr>
              <a:t>Единые стандарты</a:t>
            </a:r>
            <a:endParaRPr lang="en-US" sz="1150" b="1" dirty="0" smtClean="0">
              <a:solidFill>
                <a:srgbClr val="FF0000"/>
              </a:solidFill>
              <a:latin typeface="+mj-lt"/>
              <a:ea typeface="MS PGothic" pitchFamily="34" charset="-128"/>
            </a:endParaRPr>
          </a:p>
          <a:p>
            <a:pPr marL="446087" lvl="1" defTabSz="914400" eaLnBrk="0" fontAlgn="auto" hangingPunct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</a:pPr>
            <a:endParaRPr lang="en-NZ" sz="1400" b="1" u="sng" dirty="0" smtClean="0">
              <a:solidFill>
                <a:prstClr val="black"/>
              </a:solidFill>
              <a:latin typeface="Calibri"/>
              <a:ea typeface="ＭＳ Ｐゴシック" pitchFamily="-105" charset="-128"/>
              <a:cs typeface="Arial" panose="020B0604020202020204" pitchFamily="34" charset="0"/>
            </a:endParaRPr>
          </a:p>
          <a:p>
            <a:pPr indent="-11113" eaLnBrk="0" hangingPunct="0">
              <a:lnSpc>
                <a:spcPct val="90000"/>
              </a:lnSpc>
              <a:spcBef>
                <a:spcPts val="300"/>
              </a:spcBef>
            </a:pPr>
            <a:r>
              <a:rPr lang="en-NZ" sz="1200" b="1" dirty="0" smtClean="0">
                <a:solidFill>
                  <a:prstClr val="black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	</a:t>
            </a:r>
            <a:r>
              <a:rPr lang="en-NZ" sz="1200" b="1" u="sng" dirty="0" smtClean="0">
                <a:solidFill>
                  <a:prstClr val="black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2014</a:t>
            </a:r>
            <a:endParaRPr lang="en-US" sz="1200" b="1" dirty="0" smtClean="0">
              <a:solidFill>
                <a:srgbClr val="FF000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703387" lvl="3" indent="-342900" eaLnBrk="0" hangingPunct="0">
              <a:lnSpc>
                <a:spcPct val="75000"/>
              </a:lnSpc>
              <a:spcBef>
                <a:spcPts val="600"/>
              </a:spcBef>
              <a:buFont typeface="Arial" pitchFamily="34" charset="0"/>
              <a:buChar char="−"/>
            </a:pPr>
            <a:r>
              <a:rPr lang="ru-RU" sz="1150" b="1" dirty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Оценка </a:t>
            </a:r>
            <a:r>
              <a:rPr lang="ru-RU" sz="1150" b="1" dirty="0" smtClean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марки</a:t>
            </a:r>
            <a:endParaRPr lang="en-US" sz="1150" b="1" dirty="0" smtClean="0">
              <a:solidFill>
                <a:srgbClr val="00206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703387" lvl="3" indent="-342900" eaLnBrk="0" hangingPunct="0">
              <a:lnSpc>
                <a:spcPct val="75000"/>
              </a:lnSpc>
              <a:spcBef>
                <a:spcPts val="600"/>
              </a:spcBef>
              <a:buFont typeface="Arial" pitchFamily="34" charset="0"/>
              <a:buChar char="−"/>
            </a:pPr>
            <a:r>
              <a:rPr lang="ru-RU" sz="1150" b="1" dirty="0" smtClean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Онлайн репутация</a:t>
            </a:r>
            <a:endParaRPr lang="en-US" sz="1150" b="1" dirty="0" smtClean="0">
              <a:solidFill>
                <a:srgbClr val="FF000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703387" lvl="3" indent="-342900" eaLnBrk="0" hangingPunct="0">
              <a:lnSpc>
                <a:spcPct val="75000"/>
              </a:lnSpc>
              <a:spcBef>
                <a:spcPts val="600"/>
              </a:spcBef>
              <a:buFont typeface="Arial" pitchFamily="34" charset="0"/>
              <a:buChar char="−"/>
            </a:pPr>
            <a:r>
              <a:rPr lang="ru-RU" sz="1150" b="1" dirty="0" smtClean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Домашние</a:t>
            </a:r>
            <a:r>
              <a:rPr lang="en-US" sz="1150" b="1" dirty="0" smtClean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 </a:t>
            </a:r>
            <a:r>
              <a:rPr lang="ru-RU" sz="1150" b="1" dirty="0" smtClean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газовые варочные приборы</a:t>
            </a:r>
            <a:endParaRPr lang="en-US" sz="1150" b="1" dirty="0" smtClean="0">
              <a:solidFill>
                <a:srgbClr val="FF000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703387" lvl="3" indent="-342900" eaLnBrk="0" hangingPunct="0">
              <a:lnSpc>
                <a:spcPct val="75000"/>
              </a:lnSpc>
              <a:spcBef>
                <a:spcPts val="600"/>
              </a:spcBef>
              <a:buFont typeface="Arial" pitchFamily="34" charset="0"/>
              <a:buChar char="−"/>
            </a:pPr>
            <a:r>
              <a:rPr lang="ru-RU" sz="1150" b="1" dirty="0" smtClean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Безопасность</a:t>
            </a:r>
            <a:endParaRPr lang="en-US" sz="1150" b="1" dirty="0" smtClean="0">
              <a:solidFill>
                <a:srgbClr val="FF000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703387" lvl="3" indent="-342900" eaLnBrk="0" hangingPunct="0">
              <a:lnSpc>
                <a:spcPct val="75000"/>
              </a:lnSpc>
              <a:spcBef>
                <a:spcPts val="600"/>
              </a:spcBef>
              <a:buFont typeface="Arial" pitchFamily="34" charset="0"/>
              <a:buChar char="−"/>
            </a:pPr>
            <a:r>
              <a:rPr lang="ru-RU" sz="1150" b="1" dirty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Машины для </a:t>
            </a:r>
            <a:r>
              <a:rPr lang="ru-RU" sz="1150" b="1" dirty="0" smtClean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корма</a:t>
            </a:r>
            <a:endParaRPr lang="en-US" sz="1150" b="1" dirty="0" smtClean="0">
              <a:solidFill>
                <a:srgbClr val="00206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360487" lvl="3" eaLnBrk="0" hangingPunct="0">
              <a:lnSpc>
                <a:spcPct val="75000"/>
              </a:lnSpc>
              <a:spcBef>
                <a:spcPts val="600"/>
              </a:spcBef>
            </a:pPr>
            <a:endParaRPr lang="en-US" sz="1400" b="1" dirty="0" smtClean="0">
              <a:solidFill>
                <a:srgbClr val="9BBB59">
                  <a:lumMod val="75000"/>
                </a:srgbClr>
              </a:solidFill>
              <a:latin typeface="Calibri"/>
              <a:ea typeface="ＭＳ Ｐゴシック" pitchFamily="-105" charset="-128"/>
            </a:endParaRPr>
          </a:p>
          <a:p>
            <a:pPr marL="446087" lvl="1" defTabSz="914400" eaLnBrk="0" fontAlgn="auto" hangingPunct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</a:pPr>
            <a:r>
              <a:rPr lang="en-NZ" sz="1200" b="1" dirty="0" smtClean="0">
                <a:solidFill>
                  <a:prstClr val="black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	</a:t>
            </a:r>
            <a:r>
              <a:rPr lang="en-NZ" sz="1200" b="1" u="sng" dirty="0" smtClean="0">
                <a:solidFill>
                  <a:prstClr val="black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2015</a:t>
            </a:r>
          </a:p>
          <a:p>
            <a:pPr marL="1703387" lvl="3" indent="-342900" eaLnBrk="0" hangingPunct="0">
              <a:lnSpc>
                <a:spcPct val="75000"/>
              </a:lnSpc>
              <a:spcBef>
                <a:spcPts val="600"/>
              </a:spcBef>
              <a:buFont typeface="Arial" pitchFamily="34" charset="0"/>
              <a:buChar char="−"/>
            </a:pPr>
            <a:r>
              <a:rPr lang="ru-RU" sz="1150" b="1" dirty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Руководство по единичной </a:t>
            </a:r>
            <a:r>
              <a:rPr lang="ru-RU" sz="1150" b="1" dirty="0" smtClean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цене</a:t>
            </a:r>
            <a:endParaRPr lang="en-US" sz="1150" b="1" dirty="0" smtClean="0">
              <a:solidFill>
                <a:srgbClr val="00206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703387" lvl="3" indent="-342900" eaLnBrk="0" hangingPunct="0">
              <a:lnSpc>
                <a:spcPct val="75000"/>
              </a:lnSpc>
              <a:spcBef>
                <a:spcPts val="600"/>
              </a:spcBef>
              <a:buFont typeface="Arial" pitchFamily="34" charset="0"/>
              <a:buChar char="−"/>
            </a:pPr>
            <a:r>
              <a:rPr lang="ru-RU" sz="1150" b="1" dirty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Сбор данных аудита</a:t>
            </a:r>
            <a:endParaRPr lang="en-US" sz="1150" b="1" dirty="0">
              <a:solidFill>
                <a:srgbClr val="00206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703387" lvl="3" indent="-342900" eaLnBrk="0" hangingPunct="0">
              <a:lnSpc>
                <a:spcPct val="75000"/>
              </a:lnSpc>
              <a:spcBef>
                <a:spcPts val="600"/>
              </a:spcBef>
              <a:buFont typeface="Arial" pitchFamily="34" charset="0"/>
              <a:buChar char="−"/>
            </a:pPr>
            <a:r>
              <a:rPr lang="ru-RU" sz="1150" b="1" dirty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Безопасность</a:t>
            </a:r>
          </a:p>
          <a:p>
            <a:pPr marL="1703387" lvl="3" indent="-342900" eaLnBrk="0" hangingPunct="0">
              <a:lnSpc>
                <a:spcPct val="75000"/>
              </a:lnSpc>
              <a:spcBef>
                <a:spcPts val="600"/>
              </a:spcBef>
              <a:buFont typeface="Arial" pitchFamily="34" charset="0"/>
              <a:buChar char="−"/>
            </a:pPr>
            <a:r>
              <a:rPr lang="ru-RU" sz="1150" b="1" dirty="0" smtClean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Криминалистика</a:t>
            </a:r>
            <a:r>
              <a:rPr lang="en-US" sz="1150" b="1" dirty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 </a:t>
            </a:r>
            <a:r>
              <a:rPr lang="en-US" sz="1150" b="1" dirty="0" smtClean="0">
                <a:solidFill>
                  <a:srgbClr val="002060"/>
                </a:solidFill>
                <a:latin typeface="Arial" panose="020B0604020202020204" pitchFamily="34" charset="0"/>
                <a:ea typeface="ＭＳ Ｐゴシック" pitchFamily="-105" charset="-128"/>
                <a:cs typeface="Arial" panose="020B0604020202020204" pitchFamily="34" charset="0"/>
              </a:rPr>
              <a:t>…</a:t>
            </a:r>
          </a:p>
          <a:p>
            <a:pPr marL="903287" lvl="2" defTabSz="914400" eaLnBrk="0" fontAlgn="auto" hangingPunct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</a:pPr>
            <a:endParaRPr lang="en-US" sz="1400" b="1" dirty="0" smtClean="0">
              <a:solidFill>
                <a:srgbClr val="9BBB59">
                  <a:lumMod val="75000"/>
                </a:srgbClr>
              </a:solidFill>
              <a:latin typeface="Calibri"/>
              <a:ea typeface="ＭＳ Ｐゴシック" pitchFamily="-10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240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71500" y="2286000"/>
            <a:ext cx="8001000" cy="863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ru-RU" sz="5300" dirty="0">
                <a:solidFill>
                  <a:schemeClr val="bg1"/>
                </a:solidFill>
              </a:rPr>
              <a:t>ИСО </a:t>
            </a:r>
            <a:r>
              <a:rPr lang="ru-RU" sz="5300" dirty="0" smtClean="0">
                <a:solidFill>
                  <a:schemeClr val="bg1"/>
                </a:solidFill>
              </a:rPr>
              <a:t>и </a:t>
            </a:r>
            <a:r>
              <a:rPr lang="ru-RU" sz="5300" dirty="0" err="1">
                <a:solidFill>
                  <a:schemeClr val="bg1"/>
                </a:solidFill>
              </a:rPr>
              <a:t>МГС</a:t>
            </a:r>
            <a:endParaRPr lang="en-US" sz="5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821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w ISO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4_Logo and line (best for main title slide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 ISO Template - slide numbers - new logo 4-3 normal screen.potx" id="{B31D96A7-1A4D-4ED7-89D5-39EEB40C1B34}" vid="{F80AB44C-510B-43D8-B145-88DAEBDFB5E7}"/>
    </a:ext>
  </a:extLst>
</a:theme>
</file>

<file path=ppt/theme/theme11.xml><?xml version="1.0" encoding="utf-8"?>
<a:theme xmlns:a="http://schemas.openxmlformats.org/drawingml/2006/main" name="5_Logo and line (best for main title slide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 ISO Template - slide numbers - new logo 4-3 normal screen.potx" id="{B31D96A7-1A4D-4ED7-89D5-39EEB40C1B34}" vid="{F80AB44C-510B-43D8-B145-88DAEBDFB5E7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ogo and line (best for main title slide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mall logo no l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Blank (no logo or line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Blank (no logo or line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 ISO Template - slide numbers - new logo 4-3 normal screen.potx" id="{B31D96A7-1A4D-4ED7-89D5-39EEB40C1B34}" vid="{B5D7F16A-26D6-4153-9287-D52277145BEF}"/>
    </a:ext>
  </a:extLst>
</a:theme>
</file>

<file path=ppt/theme/theme6.xml><?xml version="1.0" encoding="utf-8"?>
<a:theme xmlns:a="http://schemas.openxmlformats.org/drawingml/2006/main" name="2_Blank (no logo or line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 ISO Template - slide numbers - new logo 4-3 normal screen.potx" id="{B31D96A7-1A4D-4ED7-89D5-39EEB40C1B34}" vid="{B5D7F16A-26D6-4153-9287-D52277145BEF}"/>
    </a:ext>
  </a:extLst>
</a:theme>
</file>

<file path=ppt/theme/theme7.xml><?xml version="1.0" encoding="utf-8"?>
<a:theme xmlns:a="http://schemas.openxmlformats.org/drawingml/2006/main" name="1_Logo and line (best for main title slide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 ISO Template - slide numbers - new logo 4-3 normal screen.potx" id="{B31D96A7-1A4D-4ED7-89D5-39EEB40C1B34}" vid="{F80AB44C-510B-43D8-B145-88DAEBDFB5E7}"/>
    </a:ext>
  </a:extLst>
</a:theme>
</file>

<file path=ppt/theme/theme8.xml><?xml version="1.0" encoding="utf-8"?>
<a:theme xmlns:a="http://schemas.openxmlformats.org/drawingml/2006/main" name="2_Logo and line (best for main title slide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 ISO Template - slide numbers - new logo 4-3 normal screen.potx" id="{B31D96A7-1A4D-4ED7-89D5-39EEB40C1B34}" vid="{F80AB44C-510B-43D8-B145-88DAEBDFB5E7}"/>
    </a:ext>
  </a:extLst>
</a:theme>
</file>

<file path=ppt/theme/theme9.xml><?xml version="1.0" encoding="utf-8"?>
<a:theme xmlns:a="http://schemas.openxmlformats.org/drawingml/2006/main" name="3_Logo and line (best for main title slide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 ISO Template - slide numbers - new logo 4-3 normal screen.potx" id="{B31D96A7-1A4D-4ED7-89D5-39EEB40C1B34}" vid="{F80AB44C-510B-43D8-B145-88DAEBDFB5E7}"/>
    </a:ext>
  </a:extLst>
</a:theme>
</file>

<file path=ppt/theme/themeOverride1.xml><?xml version="1.0" encoding="utf-8"?>
<a:themeOverride xmlns:a="http://schemas.openxmlformats.org/drawingml/2006/main">
  <a:clrScheme name="ISO Sans Images 13">
    <a:dk1>
      <a:srgbClr val="3C3C3C"/>
    </a:dk1>
    <a:lt1>
      <a:srgbClr val="FFFFFF"/>
    </a:lt1>
    <a:dk2>
      <a:srgbClr val="3C3C3C"/>
    </a:dk2>
    <a:lt2>
      <a:srgbClr val="808080"/>
    </a:lt2>
    <a:accent1>
      <a:srgbClr val="4F7DB2"/>
    </a:accent1>
    <a:accent2>
      <a:srgbClr val="3366FF"/>
    </a:accent2>
    <a:accent3>
      <a:srgbClr val="FFFFFF"/>
    </a:accent3>
    <a:accent4>
      <a:srgbClr val="323232"/>
    </a:accent4>
    <a:accent5>
      <a:srgbClr val="B2BFD5"/>
    </a:accent5>
    <a:accent6>
      <a:srgbClr val="2D5CE7"/>
    </a:accent6>
    <a:hlink>
      <a:srgbClr val="CCCC00"/>
    </a:hlink>
    <a:folHlink>
      <a:srgbClr val="FF505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New ISO Template</Template>
  <TotalTime>2189</TotalTime>
  <Words>1035</Words>
  <Application>Microsoft Office PowerPoint</Application>
  <PresentationFormat>On-screen Show (4:3)</PresentationFormat>
  <Paragraphs>332</Paragraphs>
  <Slides>30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30</vt:i4>
      </vt:variant>
    </vt:vector>
  </HeadingPairs>
  <TitlesOfParts>
    <vt:vector size="48" baseType="lpstr">
      <vt:lpstr>ＭＳ Ｐゴシック</vt:lpstr>
      <vt:lpstr>ＭＳ Ｐゴシック</vt:lpstr>
      <vt:lpstr>Arial</vt:lpstr>
      <vt:lpstr>Calibri</vt:lpstr>
      <vt:lpstr>Helvetica</vt:lpstr>
      <vt:lpstr>Times New Roman</vt:lpstr>
      <vt:lpstr>Wingdings</vt:lpstr>
      <vt:lpstr>New ISO Template</vt:lpstr>
      <vt:lpstr>Logo and line (best for main title slide)</vt:lpstr>
      <vt:lpstr>Small logo no line</vt:lpstr>
      <vt:lpstr>Blank (no logo or line)</vt:lpstr>
      <vt:lpstr>1_Blank (no logo or line)</vt:lpstr>
      <vt:lpstr>2_Blank (no logo or line)</vt:lpstr>
      <vt:lpstr>1_Logo and line (best for main title slide)</vt:lpstr>
      <vt:lpstr>2_Logo and line (best for main title slide)</vt:lpstr>
      <vt:lpstr>3_Logo and line (best for main title slide)</vt:lpstr>
      <vt:lpstr>4_Logo and line (best for main title slide)</vt:lpstr>
      <vt:lpstr>5_Logo and line (best for main title slide)</vt:lpstr>
      <vt:lpstr>PowerPoint Presentation</vt:lpstr>
      <vt:lpstr> ИСО </vt:lpstr>
      <vt:lpstr>PowerPoint Presentation</vt:lpstr>
      <vt:lpstr>ИСО - глобальная система</vt:lpstr>
      <vt:lpstr>Члены ИСО</vt:lpstr>
      <vt:lpstr>Технические комитеты ИСО</vt:lpstr>
      <vt:lpstr>Международные стандарты</vt:lpstr>
      <vt:lpstr>Области деятельности ИСО за последние годы</vt:lpstr>
      <vt:lpstr> ИСО и МГС</vt:lpstr>
      <vt:lpstr>PowerPoint Presentation</vt:lpstr>
      <vt:lpstr>Комитеты по разработке политики</vt:lpstr>
      <vt:lpstr>Сфера управления ИСО</vt:lpstr>
      <vt:lpstr>Разработка стандартов</vt:lpstr>
      <vt:lpstr> Программа ИСО: Новые права для членов корреспондентов и подписчиков  </vt:lpstr>
      <vt:lpstr>PowerPoint Presentation</vt:lpstr>
      <vt:lpstr>PowerPoint Presentation</vt:lpstr>
      <vt:lpstr>Стратегическая карта</vt:lpstr>
      <vt:lpstr>Реализации стратегии</vt:lpstr>
      <vt:lpstr>7 стратегических программ (CP)</vt:lpstr>
      <vt:lpstr>Деятельность ИСО      на региональном уровне</vt:lpstr>
      <vt:lpstr>Новая стратегия регионального взаимодействия ИСО</vt:lpstr>
      <vt:lpstr>Обсуждаются ключевые компоненты стратегии </vt:lpstr>
      <vt:lpstr> План действий ИСО  для развивающихся стран</vt:lpstr>
      <vt:lpstr>План действий ИСО 2016 – 2020  для развивающихся стран  </vt:lpstr>
      <vt:lpstr>Спонсорская поддержка ИСО </vt:lpstr>
      <vt:lpstr>Семинары и тренинги ИСО</vt:lpstr>
      <vt:lpstr>PowerPoint Presentation</vt:lpstr>
      <vt:lpstr>PowerPoint Presentation</vt:lpstr>
      <vt:lpstr>Спасибо за внимание!</vt:lpstr>
      <vt:lpstr>PowerPoint Presentation</vt:lpstr>
    </vt:vector>
  </TitlesOfParts>
  <Company>ISO Central Secretariat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on ISO activities</dc:title>
  <dc:creator>Stefan MARINKOVIC</dc:creator>
  <cp:lastModifiedBy>Anna KOROLEVA</cp:lastModifiedBy>
  <cp:revision>286</cp:revision>
  <cp:lastPrinted>2015-05-08T13:15:02Z</cp:lastPrinted>
  <dcterms:created xsi:type="dcterms:W3CDTF">2015-04-17T12:54:12Z</dcterms:created>
  <dcterms:modified xsi:type="dcterms:W3CDTF">2016-06-22T16:01:56Z</dcterms:modified>
</cp:coreProperties>
</file>